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60" r:id="rId28"/>
    <p:sldId id="261" r:id="rId29"/>
    <p:sldId id="262" r:id="rId30"/>
    <p:sldId id="263"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80" autoAdjust="0"/>
    <p:restoredTop sz="94660"/>
  </p:normalViewPr>
  <p:slideViewPr>
    <p:cSldViewPr snapToGrid="0">
      <p:cViewPr varScale="1">
        <p:scale>
          <a:sx n="78" d="100"/>
          <a:sy n="78" d="100"/>
        </p:scale>
        <p:origin x="6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5560"/>
            <a:ext cx="12192000" cy="6858000"/>
          </a:xfrm>
          <a:prstGeom prst="rect">
            <a:avLst/>
          </a:prstGeom>
        </p:spPr>
      </p:pic>
      <p:sp>
        <p:nvSpPr>
          <p:cNvPr id="9" name="矩形 8"/>
          <p:cNvSpPr/>
          <p:nvPr userDrawn="1"/>
        </p:nvSpPr>
        <p:spPr>
          <a:xfrm>
            <a:off x="8136081" y="4167958"/>
            <a:ext cx="4055919" cy="461665"/>
          </a:xfrm>
          <a:prstGeom prst="rect">
            <a:avLst/>
          </a:prstGeom>
        </p:spPr>
        <p:txBody>
          <a:bodyPr wrap="none">
            <a:spAutoFit/>
          </a:bodyPr>
          <a:lstStyle/>
          <a:p>
            <a:r>
              <a:rPr lang="en-US" altLang="zh-CN" sz="2400" b="1" smtClean="0">
                <a:latin typeface="黑体" panose="02010609060101010101" pitchFamily="49" charset="-122"/>
                <a:ea typeface="黑体" panose="02010609060101010101" pitchFamily="49" charset="-122"/>
              </a:rPr>
              <a:t>【YOOTK】</a:t>
            </a:r>
            <a:r>
              <a:rPr lang="zh-CN" altLang="en-US" sz="2400" b="1" smtClean="0">
                <a:latin typeface="黑体" panose="02010609060101010101" pitchFamily="49" charset="-122"/>
                <a:ea typeface="黑体" panose="02010609060101010101" pitchFamily="49" charset="-122"/>
              </a:rPr>
              <a:t>沐言科技：李兴华</a:t>
            </a:r>
            <a:endParaRPr lang="zh-CN" altLang="en-US" sz="2400" b="1">
              <a:latin typeface="黑体" panose="02010609060101010101" pitchFamily="49" charset="-122"/>
              <a:ea typeface="黑体" panose="02010609060101010101" pitchFamily="49" charset="-122"/>
            </a:endParaRPr>
          </a:p>
        </p:txBody>
      </p:sp>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64442" y="4629623"/>
            <a:ext cx="1325075" cy="1276299"/>
          </a:xfrm>
          <a:prstGeom prst="rect">
            <a:avLst/>
          </a:prstGeom>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843" y="3078976"/>
            <a:ext cx="772170" cy="772170"/>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160" y="92115"/>
            <a:ext cx="11962765" cy="6729055"/>
          </a:xfrm>
          <a:prstGeom prst="rect">
            <a:avLst/>
          </a:prstGeom>
        </p:spPr>
      </p:pic>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9008" y="5132280"/>
            <a:ext cx="529984" cy="529984"/>
          </a:xfrm>
          <a:prstGeom prst="rect">
            <a:avLst/>
          </a:prstGeom>
        </p:spPr>
      </p:pic>
      <p:sp>
        <p:nvSpPr>
          <p:cNvPr id="8" name="矩形 7"/>
          <p:cNvSpPr/>
          <p:nvPr userDrawn="1"/>
        </p:nvSpPr>
        <p:spPr>
          <a:xfrm>
            <a:off x="4376057" y="2299178"/>
            <a:ext cx="7815943" cy="1876582"/>
          </a:xfrm>
          <a:prstGeom prst="rect">
            <a:avLst/>
          </a:prstGeom>
          <a:solidFill>
            <a:schemeClr val="accent1">
              <a:lumMod val="20000"/>
              <a:lumOff val="80000"/>
              <a:alpha val="79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b="1" smtClean="0"/>
          </a:p>
        </p:txBody>
      </p:sp>
      <p:sp>
        <p:nvSpPr>
          <p:cNvPr id="2" name="标题 1"/>
          <p:cNvSpPr>
            <a:spLocks noGrp="1"/>
          </p:cNvSpPr>
          <p:nvPr>
            <p:ph type="ctrTitle"/>
          </p:nvPr>
        </p:nvSpPr>
        <p:spPr>
          <a:xfrm>
            <a:off x="4423956" y="2449439"/>
            <a:ext cx="7680960" cy="648587"/>
          </a:xfrm>
        </p:spPr>
        <p:txBody>
          <a:bodyPr anchor="b">
            <a:normAutofit/>
          </a:bodyPr>
          <a:lstStyle>
            <a:lvl1pPr algn="l">
              <a:defRPr sz="36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423956" y="3378497"/>
            <a:ext cx="7680960" cy="491699"/>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28489894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89222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360649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7169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41425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166551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44806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1888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395755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756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204604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A524054-47C6-4045-80E0-F810CAC9B075}" type="datetimeFigureOut">
              <a:rPr lang="zh-CN" altLang="en-US" smtClean="0"/>
              <a:t>2022/4/21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EDE0855B-FB0C-4ED7-B891-0B4DA94DC8A5}" type="slidenum">
              <a:rPr lang="zh-CN" altLang="en-US" smtClean="0"/>
              <a:t>‹#›</a:t>
            </a:fld>
            <a:endParaRPr lang="zh-CN" altLang="en-US"/>
          </a:p>
        </p:txBody>
      </p:sp>
    </p:spTree>
    <p:extLst>
      <p:ext uri="{BB962C8B-B14F-4D97-AF65-F5344CB8AC3E}">
        <p14:creationId xmlns:p14="http://schemas.microsoft.com/office/powerpoint/2010/main" val="73574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2" name="标题占位符 1"/>
          <p:cNvSpPr>
            <a:spLocks noGrp="1"/>
          </p:cNvSpPr>
          <p:nvPr>
            <p:ph type="title"/>
          </p:nvPr>
        </p:nvSpPr>
        <p:spPr>
          <a:xfrm>
            <a:off x="67491" y="69035"/>
            <a:ext cx="12020006" cy="78005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7491" y="849087"/>
            <a:ext cx="12020006" cy="593053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114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400" b="0" kern="1200">
          <a:solidFill>
            <a:schemeClr val="tx1"/>
          </a:solidFill>
          <a:latin typeface="微软雅黑" panose="020B0503020204020204" pitchFamily="34" charset="-122"/>
          <a:ea typeface="微软雅黑" panose="020B0503020204020204" pitchFamily="34" charset="-122"/>
          <a:cs typeface="阿里巴巴普惠体 B"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67807" y="2462532"/>
            <a:ext cx="7580501" cy="605407"/>
          </a:xfrm>
          <a:prstGeom prst="rect">
            <a:avLst/>
          </a:prstGeom>
        </p:spPr>
        <p:txBody>
          <a:bodyPr/>
          <a:lstStyle>
            <a:lvl1pPr algn="l" defTabSz="914400" rtl="0" eaLnBrk="1" latinLnBrk="0" hangingPunct="1">
              <a:spcBef>
                <a:spcPct val="0"/>
              </a:spcBef>
              <a:buNone/>
              <a:defRPr sz="2800" kern="1200">
                <a:solidFill>
                  <a:schemeClr val="tx1">
                    <a:lumMod val="95000"/>
                    <a:lumOff val="5000"/>
                  </a:schemeClr>
                </a:solidFill>
                <a:latin typeface="微软雅黑" pitchFamily="34" charset="-122"/>
                <a:ea typeface="微软雅黑" pitchFamily="34" charset="-122"/>
                <a:cs typeface="+mj-cs"/>
              </a:defRPr>
            </a:lvl1pPr>
          </a:lstStyle>
          <a:p>
            <a:r>
              <a:rPr lang="en-US" altLang="zh-CN" sz="3600" smtClean="0"/>
              <a:t>SpringCloud</a:t>
            </a:r>
            <a:r>
              <a:rPr lang="zh-CN" altLang="en-US" sz="3600" smtClean="0"/>
              <a:t>就业编程实战</a:t>
            </a:r>
            <a:endParaRPr lang="zh-CN" altLang="en-US" sz="3600"/>
          </a:p>
        </p:txBody>
      </p:sp>
      <p:sp>
        <p:nvSpPr>
          <p:cNvPr id="5" name="副标题 2"/>
          <p:cNvSpPr txBox="1">
            <a:spLocks/>
          </p:cNvSpPr>
          <p:nvPr/>
        </p:nvSpPr>
        <p:spPr>
          <a:xfrm>
            <a:off x="4467807" y="3358588"/>
            <a:ext cx="5658976" cy="582042"/>
          </a:xfrm>
          <a:prstGeom prst="rect">
            <a:avLst/>
          </a:prstGeom>
        </p:spPr>
        <p:txBody>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Wingdings" pitchFamily="2" charset="2"/>
              <a:buChar char="Ø"/>
              <a:defRPr sz="14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smtClean="0"/>
              <a:t>第</a:t>
            </a:r>
            <a:r>
              <a:rPr lang="en-US" altLang="zh-CN" sz="2800" smtClean="0"/>
              <a:t>10</a:t>
            </a:r>
            <a:r>
              <a:rPr lang="zh-CN" altLang="en-US" sz="2800"/>
              <a:t>章：服务跟踪</a:t>
            </a:r>
            <a:endParaRPr lang="zh-CN" altLang="en-US" sz="2800"/>
          </a:p>
        </p:txBody>
      </p:sp>
    </p:spTree>
    <p:extLst>
      <p:ext uri="{BB962C8B-B14F-4D97-AF65-F5344CB8AC3E}">
        <p14:creationId xmlns:p14="http://schemas.microsoft.com/office/powerpoint/2010/main" val="393994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启动</a:t>
            </a:r>
            <a:r>
              <a:rPr lang="en-US" altLang="zh-CN" smtClean="0"/>
              <a:t>Zipkin</a:t>
            </a:r>
            <a:endParaRPr lang="zh-CN" altLang="en-US"/>
          </a:p>
        </p:txBody>
      </p:sp>
      <p:sp>
        <p:nvSpPr>
          <p:cNvPr id="5" name="矩形 4"/>
          <p:cNvSpPr/>
          <p:nvPr/>
        </p:nvSpPr>
        <p:spPr>
          <a:xfrm>
            <a:off x="224365" y="892369"/>
            <a:ext cx="11760201" cy="923330"/>
          </a:xfrm>
          <a:prstGeom prst="rect">
            <a:avLst/>
          </a:prstGeom>
        </p:spPr>
        <p:txBody>
          <a:bodyPr wrap="square">
            <a:spAutoFit/>
          </a:bodyPr>
          <a:lstStyle/>
          <a:p>
            <a:r>
              <a:rPr lang="zh-CN" altLang="en-US"/>
              <a:t>java -jar zipkin-server-2.23.3-SNAPSHOT-exec.jar --STORAGE_TYPE=mysql \</a:t>
            </a:r>
          </a:p>
          <a:p>
            <a:r>
              <a:rPr lang="zh-CN" altLang="en-US"/>
              <a:t>	--MYSQL_HOST=localhost --MYSQL_TCP_PORT=3306 --MYSQL_USER=root \</a:t>
            </a:r>
          </a:p>
          <a:p>
            <a:r>
              <a:rPr lang="zh-CN" altLang="en-US"/>
              <a:t>	--MYSQL_PASS=mysqladmin --MYSQL_DB=zipkin</a:t>
            </a:r>
          </a:p>
        </p:txBody>
      </p:sp>
    </p:spTree>
    <p:extLst>
      <p:ext uri="{BB962C8B-B14F-4D97-AF65-F5344CB8AC3E}">
        <p14:creationId xmlns:p14="http://schemas.microsoft.com/office/powerpoint/2010/main" val="2485177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Skywalking</a:t>
            </a:r>
            <a:endParaRPr lang="zh-CN" altLang="en-US"/>
          </a:p>
        </p:txBody>
      </p:sp>
      <p:sp>
        <p:nvSpPr>
          <p:cNvPr id="3" name="内容占位符 2"/>
          <p:cNvSpPr>
            <a:spLocks noGrp="1"/>
          </p:cNvSpPr>
          <p:nvPr>
            <p:ph idx="1"/>
          </p:nvPr>
        </p:nvSpPr>
        <p:spPr/>
        <p:txBody>
          <a:bodyPr/>
          <a:lstStyle/>
          <a:p>
            <a:r>
              <a:rPr lang="zh-CN" altLang="zh-CN"/>
              <a:t>虽然在</a:t>
            </a:r>
            <a:r>
              <a:rPr lang="en-US" altLang="zh-CN"/>
              <a:t>SpringCloud</a:t>
            </a:r>
            <a:r>
              <a:rPr lang="zh-CN" altLang="zh-CN"/>
              <a:t>官方推荐使用的是</a:t>
            </a:r>
            <a:r>
              <a:rPr lang="en-US" altLang="zh-CN"/>
              <a:t>SpringCloudSleuth + Zipkin</a:t>
            </a:r>
            <a:r>
              <a:rPr lang="zh-CN" altLang="zh-CN"/>
              <a:t>的全链路跟踪模式，但是由于技术出现较早，所以所提供的功能较为单一，考虑到代码的侵入性以及简洁性的问题，在现代的</a:t>
            </a:r>
            <a:r>
              <a:rPr lang="en-US" altLang="zh-CN"/>
              <a:t>SpringCloud</a:t>
            </a:r>
            <a:r>
              <a:rPr lang="zh-CN" altLang="zh-CN"/>
              <a:t>开发中会更多的使用</a:t>
            </a:r>
            <a:r>
              <a:rPr lang="en-US" altLang="zh-CN"/>
              <a:t>Apache</a:t>
            </a:r>
            <a:r>
              <a:rPr lang="zh-CN" altLang="zh-CN"/>
              <a:t>所提供的</a:t>
            </a:r>
            <a:r>
              <a:rPr lang="en-US" altLang="zh-CN"/>
              <a:t>SkyWalking</a:t>
            </a:r>
            <a:r>
              <a:rPr lang="zh-CN" altLang="zh-CN"/>
              <a:t>组件来实现全链路追踪，该组件的项目地址为“</a:t>
            </a:r>
            <a:r>
              <a:rPr lang="en-US" altLang="zh-CN"/>
              <a:t>skywalking.apache.org</a:t>
            </a:r>
            <a:r>
              <a:rPr lang="zh-CN" altLang="zh-CN"/>
              <a:t>”</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22" y="2354542"/>
            <a:ext cx="11557699" cy="391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79467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Skywalking</a:t>
            </a:r>
            <a:r>
              <a:rPr lang="zh-CN" altLang="zh-CN"/>
              <a:t>实现架构</a:t>
            </a:r>
            <a:endParaRPr lang="zh-CN" altLang="en-US"/>
          </a:p>
        </p:txBody>
      </p:sp>
      <p:sp>
        <p:nvSpPr>
          <p:cNvPr id="3" name="内容占位符 2"/>
          <p:cNvSpPr>
            <a:spLocks noGrp="1"/>
          </p:cNvSpPr>
          <p:nvPr>
            <p:ph idx="1"/>
          </p:nvPr>
        </p:nvSpPr>
        <p:spPr/>
        <p:txBody>
          <a:bodyPr/>
          <a:lstStyle/>
          <a:p>
            <a:r>
              <a:rPr lang="en-US" altLang="zh-CN"/>
              <a:t>Apache SkyWalking</a:t>
            </a:r>
            <a:r>
              <a:rPr lang="zh-CN" altLang="zh-CN"/>
              <a:t>是一个开源免费的服务监控平台，可以实现服务数据的收集、分析、聚合以及可视化管理的功能，同时</a:t>
            </a:r>
            <a:r>
              <a:rPr lang="en-US" altLang="zh-CN"/>
              <a:t>Skywalking</a:t>
            </a:r>
            <a:r>
              <a:rPr lang="zh-CN" altLang="zh-CN"/>
              <a:t>提供了一种简单的方式实现微服务的整合应用，架构如</a:t>
            </a:r>
            <a:r>
              <a:rPr lang="zh-CN" altLang="zh-CN" smtClean="0"/>
              <a:t>图所</a:t>
            </a:r>
            <a:r>
              <a:rPr lang="zh-CN" altLang="zh-CN"/>
              <a:t>示，在该组件中一共提供了四个逻辑部分：探针、平台后端、数据存储以及用户界面</a:t>
            </a:r>
            <a:r>
              <a:rPr lang="zh-CN" altLang="zh-CN" smtClean="0"/>
              <a:t>：</a:t>
            </a:r>
            <a:endParaRPr lang="en-US" altLang="zh-CN" smtClean="0"/>
          </a:p>
          <a:p>
            <a:pPr lvl="1"/>
            <a:r>
              <a:rPr lang="zh-CN" altLang="zh-CN" b="1"/>
              <a:t>探针：</a:t>
            </a:r>
            <a:r>
              <a:rPr lang="zh-CN" altLang="zh-CN"/>
              <a:t>与终端服务捆绑在一起使用，将所有采集到的数据转化为</a:t>
            </a:r>
            <a:r>
              <a:rPr lang="en-US" altLang="zh-CN"/>
              <a:t>Skywalking</a:t>
            </a:r>
            <a:r>
              <a:rPr lang="zh-CN" altLang="zh-CN"/>
              <a:t>适用的数据格式以实现数据传输（基于</a:t>
            </a:r>
            <a:r>
              <a:rPr lang="en-US" altLang="zh-CN"/>
              <a:t>HTTP</a:t>
            </a:r>
            <a:r>
              <a:rPr lang="zh-CN" altLang="zh-CN"/>
              <a:t>或</a:t>
            </a:r>
            <a:r>
              <a:rPr lang="en-US" altLang="zh-CN"/>
              <a:t>gRPC</a:t>
            </a:r>
            <a:r>
              <a:rPr lang="zh-CN" altLang="zh-CN"/>
              <a:t>协议），在</a:t>
            </a:r>
            <a:r>
              <a:rPr lang="en-US" altLang="zh-CN"/>
              <a:t>Java</a:t>
            </a:r>
            <a:r>
              <a:rPr lang="zh-CN" altLang="zh-CN"/>
              <a:t>中可以直接基于字节码的方式进行监控植入，从而实现无侵入式的代码收</a:t>
            </a:r>
            <a:r>
              <a:rPr lang="zh-CN" altLang="zh-CN" smtClean="0"/>
              <a:t>集</a:t>
            </a:r>
            <a:endParaRPr lang="en-US" altLang="zh-CN" smtClean="0"/>
          </a:p>
          <a:p>
            <a:pPr lvl="1"/>
            <a:r>
              <a:rPr lang="zh-CN" altLang="zh-CN" b="1"/>
              <a:t>平台：</a:t>
            </a:r>
            <a:r>
              <a:rPr lang="zh-CN" altLang="zh-CN"/>
              <a:t>提供了数据采集的支持，可以实现数据的聚合、数据分析以及可视化界面的生成操作，在该平台中可以方便的实现存储终端的整合</a:t>
            </a:r>
            <a:r>
              <a:rPr lang="zh-CN" altLang="zh-CN" smtClean="0"/>
              <a:t>；</a:t>
            </a:r>
            <a:endParaRPr lang="en-US" altLang="zh-CN" smtClean="0"/>
          </a:p>
          <a:p>
            <a:pPr lvl="1"/>
            <a:r>
              <a:rPr lang="zh-CN" altLang="zh-CN" b="1"/>
              <a:t>存储：</a:t>
            </a:r>
            <a:r>
              <a:rPr lang="zh-CN" altLang="zh-CN"/>
              <a:t>采用开放式的存储设计，支持主流的存储设备（</a:t>
            </a:r>
            <a:r>
              <a:rPr lang="en-US" altLang="zh-CN"/>
              <a:t>MySQL</a:t>
            </a:r>
            <a:r>
              <a:rPr lang="zh-CN" altLang="zh-CN"/>
              <a:t>、</a:t>
            </a:r>
            <a:r>
              <a:rPr lang="en-US" altLang="zh-CN"/>
              <a:t>TIDB</a:t>
            </a:r>
            <a:r>
              <a:rPr lang="zh-CN" altLang="zh-CN"/>
              <a:t>、</a:t>
            </a:r>
            <a:r>
              <a:rPr lang="en-US" altLang="zh-CN"/>
              <a:t>PostgreSQL</a:t>
            </a:r>
            <a:r>
              <a:rPr lang="zh-CN" altLang="zh-CN"/>
              <a:t>、</a:t>
            </a:r>
            <a:r>
              <a:rPr lang="en-US" altLang="zh-CN"/>
              <a:t>ElasticSearch</a:t>
            </a:r>
            <a:r>
              <a:rPr lang="zh-CN" altLang="zh-CN"/>
              <a:t>），或者根据自己的需要进行自定义存储的实现；</a:t>
            </a:r>
          </a:p>
          <a:p>
            <a:pPr lvl="1"/>
            <a:r>
              <a:rPr lang="zh-CN" altLang="zh-CN" b="1"/>
              <a:t>界面：</a:t>
            </a:r>
            <a:r>
              <a:rPr lang="en-US" altLang="zh-CN"/>
              <a:t>Skywalking</a:t>
            </a:r>
            <a:r>
              <a:rPr lang="zh-CN" altLang="zh-CN"/>
              <a:t>提供了丰富的可视化界面管理，</a:t>
            </a:r>
            <a:r>
              <a:rPr lang="en-US" altLang="zh-CN"/>
              <a:t>UI</a:t>
            </a:r>
            <a:r>
              <a:rPr lang="zh-CN" altLang="zh-CN"/>
              <a:t>功能非常酷炫；</a:t>
            </a:r>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0483" y="4839364"/>
            <a:ext cx="5094817" cy="189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008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SkyWalking</a:t>
            </a:r>
            <a:r>
              <a:rPr lang="zh-CN" altLang="zh-CN"/>
              <a:t>组件下载</a:t>
            </a:r>
            <a:endParaRPr lang="zh-CN" altLang="en-US"/>
          </a:p>
        </p:txBody>
      </p:sp>
      <p:sp>
        <p:nvSpPr>
          <p:cNvPr id="3" name="内容占位符 2"/>
          <p:cNvSpPr>
            <a:spLocks noGrp="1"/>
          </p:cNvSpPr>
          <p:nvPr>
            <p:ph idx="1"/>
          </p:nvPr>
        </p:nvSpPr>
        <p:spPr/>
        <p:txBody>
          <a:bodyPr/>
          <a:lstStyle/>
          <a:p>
            <a:r>
              <a:rPr lang="en-US" altLang="zh-CN"/>
              <a:t>SkyWalking</a:t>
            </a:r>
            <a:r>
              <a:rPr lang="zh-CN" altLang="zh-CN"/>
              <a:t>官方提供了项目发布的</a:t>
            </a:r>
            <a:r>
              <a:rPr lang="en-US" altLang="zh-CN"/>
              <a:t>GITHub</a:t>
            </a:r>
            <a:r>
              <a:rPr lang="zh-CN" altLang="zh-CN"/>
              <a:t>地址，开发者可以根据需要通过源代码进行，也可以直接通过官方地址下载打包完成的开发组件，本次为了简化处理，直接使用了支持</a:t>
            </a:r>
            <a:r>
              <a:rPr lang="en-US" altLang="zh-CN"/>
              <a:t>ElasticSearch7</a:t>
            </a:r>
            <a:r>
              <a:rPr lang="zh-CN" altLang="zh-CN"/>
              <a:t>的发布版</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50" y="1930930"/>
            <a:ext cx="9853083" cy="474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8385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Skywalking</a:t>
            </a:r>
            <a:r>
              <a:rPr lang="zh-CN" altLang="en-US" smtClean="0"/>
              <a:t>服务安装</a:t>
            </a:r>
            <a:endParaRPr lang="zh-CN" altLang="en-US"/>
          </a:p>
        </p:txBody>
      </p:sp>
      <p:sp>
        <p:nvSpPr>
          <p:cNvPr id="3" name="内容占位符 2"/>
          <p:cNvSpPr>
            <a:spLocks noGrp="1"/>
          </p:cNvSpPr>
          <p:nvPr>
            <p:ph idx="1"/>
          </p:nvPr>
        </p:nvSpPr>
        <p:spPr/>
        <p:txBody>
          <a:bodyPr/>
          <a:lstStyle/>
          <a:p>
            <a:r>
              <a:rPr lang="zh-CN" altLang="en-US" smtClean="0"/>
              <a:t>系统主机配置：</a:t>
            </a:r>
            <a:endParaRPr lang="en-US" altLang="zh-CN" smtClean="0"/>
          </a:p>
          <a:p>
            <a:pPr lvl="1"/>
            <a:r>
              <a:rPr lang="en-US" altLang="zh-CN"/>
              <a:t>192.168.190.161	elk-server</a:t>
            </a:r>
            <a:endParaRPr lang="zh-CN" altLang="zh-CN" sz="2800"/>
          </a:p>
          <a:p>
            <a:pPr lvl="1"/>
            <a:r>
              <a:rPr lang="en-US" altLang="zh-CN"/>
              <a:t>192.168.190.162	skywalking-server</a:t>
            </a:r>
            <a:endParaRPr lang="en-US" altLang="zh-CN" smtClean="0"/>
          </a:p>
          <a:p>
            <a:r>
              <a:rPr lang="zh-CN" altLang="en-US" smtClean="0"/>
              <a:t>解压缩：</a:t>
            </a:r>
            <a:r>
              <a:rPr lang="en-US" altLang="zh-CN"/>
              <a:t>tar xzvf /var/ftp/apache-skywalking-apm-es7-8.7.0.tar.gz -C /usr/local/</a:t>
            </a:r>
            <a:endParaRPr lang="en-US" altLang="zh-CN" smtClean="0"/>
          </a:p>
          <a:p>
            <a:r>
              <a:rPr lang="zh-CN" altLang="en-US" smtClean="0"/>
              <a:t>目录更名：</a:t>
            </a:r>
            <a:r>
              <a:rPr lang="en-US" altLang="zh-CN"/>
              <a:t>mv /usr/local/apache-skywalking-apm-bin-es7/ /</a:t>
            </a:r>
            <a:r>
              <a:rPr lang="en-US" altLang="zh-CN" smtClean="0"/>
              <a:t>usr/local/skywalking</a:t>
            </a:r>
          </a:p>
          <a:p>
            <a:r>
              <a:rPr lang="zh-CN" altLang="en-US" smtClean="0"/>
              <a:t>主机配置：</a:t>
            </a:r>
            <a:r>
              <a:rPr lang="en-US" altLang="zh-CN"/>
              <a:t>vi /</a:t>
            </a:r>
            <a:r>
              <a:rPr lang="en-US" altLang="zh-CN" smtClean="0"/>
              <a:t>usr/local/skywalking/config/application.yml</a:t>
            </a:r>
          </a:p>
          <a:p>
            <a:endParaRPr lang="zh-CN" altLang="en-US"/>
          </a:p>
        </p:txBody>
      </p:sp>
      <p:sp>
        <p:nvSpPr>
          <p:cNvPr id="4" name="矩形 3"/>
          <p:cNvSpPr/>
          <p:nvPr/>
        </p:nvSpPr>
        <p:spPr>
          <a:xfrm>
            <a:off x="287867" y="3674871"/>
            <a:ext cx="11654366" cy="1754326"/>
          </a:xfrm>
          <a:prstGeom prst="rect">
            <a:avLst/>
          </a:prstGeom>
        </p:spPr>
        <p:txBody>
          <a:bodyPr wrap="square">
            <a:spAutoFit/>
          </a:bodyPr>
          <a:lstStyle/>
          <a:p>
            <a:r>
              <a:rPr lang="zh-CN" altLang="en-US" b="1"/>
              <a:t>storage:</a:t>
            </a:r>
          </a:p>
          <a:p>
            <a:r>
              <a:rPr lang="zh-CN" altLang="en-US" b="1"/>
              <a:t>  selector: ${SW_STORAGE:elasticsearch7}</a:t>
            </a:r>
          </a:p>
          <a:p>
            <a:r>
              <a:rPr lang="zh-CN" altLang="en-US" b="1"/>
              <a:t>  elasticsearch7:</a:t>
            </a:r>
          </a:p>
          <a:p>
            <a:r>
              <a:rPr lang="zh-CN" altLang="en-US" b="1"/>
              <a:t>    clusterNodes: ${SW_STORAGE_ES_CLUSTER_NODES:elk-server:9200}</a:t>
            </a:r>
          </a:p>
          <a:p>
            <a:r>
              <a:rPr lang="zh-CN" altLang="en-US" b="1"/>
              <a:t>    user: ${SW_ES_USER:"elastic"}</a:t>
            </a:r>
          </a:p>
          <a:p>
            <a:r>
              <a:rPr lang="zh-CN" altLang="en-US" b="1"/>
              <a:t>    password: ${SW_ES_PASSWORD:"elastic"}</a:t>
            </a:r>
          </a:p>
        </p:txBody>
      </p:sp>
    </p:spTree>
    <p:extLst>
      <p:ext uri="{BB962C8B-B14F-4D97-AF65-F5344CB8AC3E}">
        <p14:creationId xmlns:p14="http://schemas.microsoft.com/office/powerpoint/2010/main" val="23876181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Skywalking</a:t>
            </a:r>
            <a:r>
              <a:rPr lang="zh-CN" altLang="en-US"/>
              <a:t>服务安装</a:t>
            </a:r>
          </a:p>
        </p:txBody>
      </p:sp>
      <p:sp>
        <p:nvSpPr>
          <p:cNvPr id="3" name="内容占位符 2"/>
          <p:cNvSpPr>
            <a:spLocks noGrp="1"/>
          </p:cNvSpPr>
          <p:nvPr>
            <p:ph idx="1"/>
          </p:nvPr>
        </p:nvSpPr>
        <p:spPr/>
        <p:txBody>
          <a:bodyPr/>
          <a:lstStyle/>
          <a:p>
            <a:r>
              <a:rPr lang="zh-CN" altLang="zh-CN"/>
              <a:t>启动</a:t>
            </a:r>
            <a:r>
              <a:rPr lang="en-US" altLang="zh-CN"/>
              <a:t>SkyWalking</a:t>
            </a:r>
            <a:r>
              <a:rPr lang="zh-CN" altLang="zh-CN"/>
              <a:t>服</a:t>
            </a:r>
            <a:r>
              <a:rPr lang="zh-CN" altLang="zh-CN" smtClean="0"/>
              <a:t>务</a:t>
            </a:r>
            <a:r>
              <a:rPr lang="zh-CN" altLang="en-US" smtClean="0"/>
              <a:t>：</a:t>
            </a:r>
            <a:r>
              <a:rPr lang="en-US" altLang="zh-CN"/>
              <a:t>/</a:t>
            </a:r>
            <a:r>
              <a:rPr lang="en-US" altLang="zh-CN" smtClean="0"/>
              <a:t>usr/local/skywalking/bin/startup.sh</a:t>
            </a:r>
          </a:p>
          <a:p>
            <a:r>
              <a:rPr lang="zh-CN" altLang="en-US" smtClean="0"/>
              <a:t>防火墙配置：</a:t>
            </a:r>
            <a:endParaRPr lang="en-US" altLang="zh-CN" smtClean="0"/>
          </a:p>
          <a:p>
            <a:pPr lvl="1"/>
            <a:r>
              <a:rPr lang="zh-CN" altLang="en-US"/>
              <a:t>添加访问端口</a:t>
            </a:r>
            <a:r>
              <a:rPr lang="zh-CN" altLang="en-US" smtClean="0"/>
              <a:t>：</a:t>
            </a:r>
            <a:endParaRPr lang="en-US" altLang="zh-CN" smtClean="0"/>
          </a:p>
          <a:p>
            <a:pPr lvl="2"/>
            <a:r>
              <a:rPr lang="en-US" altLang="zh-CN" smtClean="0"/>
              <a:t>firewall-cmd </a:t>
            </a:r>
            <a:r>
              <a:rPr lang="en-US" altLang="zh-CN"/>
              <a:t>--zone=public --add-port=8080/tcp --permanent</a:t>
            </a:r>
          </a:p>
          <a:p>
            <a:pPr lvl="2"/>
            <a:r>
              <a:rPr lang="en-US" altLang="zh-CN"/>
              <a:t>firewall-cmd --zone=public --add-port=11800/tcp --permanent</a:t>
            </a:r>
          </a:p>
          <a:p>
            <a:pPr lvl="2"/>
            <a:r>
              <a:rPr lang="en-US" altLang="zh-CN"/>
              <a:t>firewall-cmd --zone=public --add-port=12800/tcp --permanent</a:t>
            </a:r>
          </a:p>
          <a:p>
            <a:pPr lvl="1"/>
            <a:r>
              <a:rPr lang="zh-CN" altLang="en-US"/>
              <a:t>重新加载配置</a:t>
            </a:r>
            <a:r>
              <a:rPr lang="zh-CN" altLang="en-US" smtClean="0"/>
              <a:t>：</a:t>
            </a:r>
            <a:r>
              <a:rPr lang="en-US" altLang="zh-CN" smtClean="0"/>
              <a:t>firewall-cmd </a:t>
            </a:r>
            <a:r>
              <a:rPr lang="en-US" altLang="zh-CN"/>
              <a:t>--reload</a:t>
            </a:r>
          </a:p>
          <a:p>
            <a:pPr lvl="1"/>
            <a:endParaRPr lang="zh-CN" altLang="en-US"/>
          </a:p>
        </p:txBody>
      </p:sp>
      <p:pic>
        <p:nvPicPr>
          <p:cNvPr id="2050"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5741" y="3439582"/>
            <a:ext cx="8158692" cy="327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4297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SkyWalking</a:t>
            </a:r>
            <a:r>
              <a:rPr lang="zh-CN" altLang="zh-CN"/>
              <a:t>探针接入</a:t>
            </a:r>
            <a:endParaRPr lang="zh-CN" altLang="en-US"/>
          </a:p>
        </p:txBody>
      </p:sp>
      <p:sp>
        <p:nvSpPr>
          <p:cNvPr id="3" name="内容占位符 2"/>
          <p:cNvSpPr>
            <a:spLocks noGrp="1"/>
          </p:cNvSpPr>
          <p:nvPr>
            <p:ph idx="1"/>
          </p:nvPr>
        </p:nvSpPr>
        <p:spPr/>
        <p:txBody>
          <a:bodyPr/>
          <a:lstStyle/>
          <a:p>
            <a:r>
              <a:rPr lang="en-US" altLang="zh-CN"/>
              <a:t>SkyWalking</a:t>
            </a:r>
            <a:r>
              <a:rPr lang="zh-CN" altLang="zh-CN"/>
              <a:t>组件内部提供了探针支持，利用探针的机制可以与要跟踪的代码直接进行整合，从而实现最终的服务接入处理，如</a:t>
            </a:r>
            <a:r>
              <a:rPr lang="zh-CN" altLang="zh-CN" smtClean="0"/>
              <a:t>图所</a:t>
            </a:r>
            <a:r>
              <a:rPr lang="zh-CN" altLang="zh-CN"/>
              <a:t>示，而在用户所获取到的</a:t>
            </a:r>
            <a:r>
              <a:rPr lang="en-US" altLang="zh-CN"/>
              <a:t>SkyWalking</a:t>
            </a:r>
            <a:r>
              <a:rPr lang="zh-CN" altLang="zh-CN"/>
              <a:t>组件的内部已经提供了探针的应用</a:t>
            </a:r>
            <a:r>
              <a:rPr lang="en-US" altLang="zh-CN"/>
              <a:t>skywalking-agent.jar</a:t>
            </a:r>
            <a:r>
              <a:rPr lang="zh-CN" altLang="zh-CN"/>
              <a:t>文件（拷贝其“</a:t>
            </a:r>
            <a:r>
              <a:rPr lang="en-US" altLang="zh-CN"/>
              <a:t>agent</a:t>
            </a:r>
            <a:r>
              <a:rPr lang="zh-CN" altLang="zh-CN"/>
              <a:t>”父目录），开发者直接基于此程序包即可实现将微服务的监控数据发送到</a:t>
            </a:r>
            <a:r>
              <a:rPr lang="en-US" altLang="zh-CN"/>
              <a:t>SkyWalking</a:t>
            </a:r>
            <a:r>
              <a:rPr lang="zh-CN" altLang="zh-CN"/>
              <a:t>应用之中</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266" y="2387677"/>
            <a:ext cx="9234126" cy="426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7895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Skywalking</a:t>
            </a:r>
            <a:r>
              <a:rPr lang="zh-CN" altLang="zh-CN"/>
              <a:t>探针配置</a:t>
            </a:r>
            <a:endParaRPr lang="zh-CN" altLang="en-US"/>
          </a:p>
        </p:txBody>
      </p:sp>
      <p:sp>
        <p:nvSpPr>
          <p:cNvPr id="3" name="内容占位符 2"/>
          <p:cNvSpPr>
            <a:spLocks noGrp="1"/>
          </p:cNvSpPr>
          <p:nvPr>
            <p:ph idx="1"/>
          </p:nvPr>
        </p:nvSpPr>
        <p:spPr/>
        <p:txBody>
          <a:bodyPr/>
          <a:lstStyle/>
          <a:p>
            <a:r>
              <a:rPr lang="zh-CN" altLang="zh-CN"/>
              <a:t>在一套完整的微服务过程中，由于会存在有众多的微服务处理节点，这样每一个节点都需要提供有一个探针工作目录，将</a:t>
            </a:r>
            <a:r>
              <a:rPr lang="en-US" altLang="zh-CN"/>
              <a:t>agent </a:t>
            </a:r>
            <a:r>
              <a:rPr lang="zh-CN" altLang="zh-CN"/>
              <a:t>目录复制</a:t>
            </a:r>
            <a:r>
              <a:rPr lang="en-US" altLang="zh-CN"/>
              <a:t>5</a:t>
            </a:r>
            <a:r>
              <a:rPr lang="zh-CN" altLang="zh-CN"/>
              <a:t>份，名称分别为</a:t>
            </a:r>
            <a:r>
              <a:rPr lang="en-US" altLang="zh-CN"/>
              <a:t>skywalking-agent-admin</a:t>
            </a:r>
            <a:r>
              <a:rPr lang="zh-CN" altLang="zh-CN"/>
              <a:t>（管理微服务）、</a:t>
            </a:r>
            <a:r>
              <a:rPr lang="en-US" altLang="zh-CN"/>
              <a:t>skywalking-agent-token</a:t>
            </a:r>
            <a:r>
              <a:rPr lang="zh-CN" altLang="zh-CN"/>
              <a:t>（</a:t>
            </a:r>
            <a:r>
              <a:rPr lang="en-US" altLang="zh-CN"/>
              <a:t>Token</a:t>
            </a:r>
            <a:r>
              <a:rPr lang="zh-CN" altLang="zh-CN"/>
              <a:t>微服务）、</a:t>
            </a:r>
            <a:r>
              <a:rPr lang="en-US" altLang="zh-CN"/>
              <a:t>skywalking-agent-gateway</a:t>
            </a:r>
            <a:r>
              <a:rPr lang="zh-CN" altLang="zh-CN"/>
              <a:t>（网关微服务）、</a:t>
            </a:r>
            <a:r>
              <a:rPr lang="en-US" altLang="zh-CN"/>
              <a:t>skywalking-agent-dept</a:t>
            </a:r>
            <a:r>
              <a:rPr lang="zh-CN" altLang="zh-CN"/>
              <a:t>（部门微服务）、</a:t>
            </a:r>
            <a:r>
              <a:rPr lang="en-US" altLang="zh-CN"/>
              <a:t>skywalking-agent-consumer</a:t>
            </a:r>
            <a:r>
              <a:rPr lang="zh-CN" altLang="zh-CN"/>
              <a:t>（消费端微服务）</a:t>
            </a:r>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0361" y="2708680"/>
            <a:ext cx="9037320" cy="399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1359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微服务接入</a:t>
            </a:r>
            <a:endParaRPr lang="zh-CN" altLang="en-US"/>
          </a:p>
        </p:txBody>
      </p:sp>
      <p:graphicFrame>
        <p:nvGraphicFramePr>
          <p:cNvPr id="4" name="表格 3"/>
          <p:cNvGraphicFramePr>
            <a:graphicFrameLocks noGrp="1"/>
          </p:cNvGraphicFramePr>
          <p:nvPr>
            <p:extLst/>
          </p:nvPr>
        </p:nvGraphicFramePr>
        <p:xfrm>
          <a:off x="193663" y="894805"/>
          <a:ext cx="11767661" cy="1954656"/>
        </p:xfrm>
        <a:graphic>
          <a:graphicData uri="http://schemas.openxmlformats.org/drawingml/2006/table">
            <a:tbl>
              <a:tblPr firstRow="1" firstCol="1" lastRow="1" lastCol="1" bandRow="1" bandCol="1">
                <a:tableStyleId>{5940675A-B579-460E-94D1-54222C63F5DA}</a:tableStyleId>
              </a:tblPr>
              <a:tblGrid>
                <a:gridCol w="1833571">
                  <a:extLst>
                    <a:ext uri="{9D8B030D-6E8A-4147-A177-3AD203B41FA5}">
                      <a16:colId xmlns:a16="http://schemas.microsoft.com/office/drawing/2014/main" val="2798684449"/>
                    </a:ext>
                  </a:extLst>
                </a:gridCol>
                <a:gridCol w="9934090">
                  <a:extLst>
                    <a:ext uri="{9D8B030D-6E8A-4147-A177-3AD203B41FA5}">
                      <a16:colId xmlns:a16="http://schemas.microsoft.com/office/drawing/2014/main" val="586415645"/>
                    </a:ext>
                  </a:extLst>
                </a:gridCol>
              </a:tblGrid>
              <a:tr h="362513">
                <a:tc>
                  <a:txBody>
                    <a:bodyPr/>
                    <a:lstStyle/>
                    <a:p>
                      <a:pPr algn="just">
                        <a:spcAft>
                          <a:spcPts val="0"/>
                        </a:spcAft>
                      </a:pPr>
                      <a:r>
                        <a:rPr lang="zh-CN" sz="1200" kern="100">
                          <a:effectLst/>
                        </a:rPr>
                        <a:t>微服务管理：</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-javaagent:H:/workspace/skywalking-agent-admin/skywalking-agent.jar -Dskywalking.agent.service_name=gateway -Dskywalking.collector.backend_service=skywalking-server:11800</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28969419"/>
                  </a:ext>
                </a:extLst>
              </a:tr>
              <a:tr h="362513">
                <a:tc>
                  <a:txBody>
                    <a:bodyPr/>
                    <a:lstStyle/>
                    <a:p>
                      <a:pPr algn="just">
                        <a:spcAft>
                          <a:spcPts val="0"/>
                        </a:spcAft>
                      </a:pPr>
                      <a:r>
                        <a:rPr lang="zh-CN" sz="1200" kern="100">
                          <a:effectLst/>
                        </a:rPr>
                        <a:t>微服务网关：</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-javaagent:H:/workspace/skywalking-agent-gateway/skywalking-agent.jar -Dskywalking.agent.service_name=gateway -Dskywalking.collector.backend_service=skywalking-server:11800</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29712076"/>
                  </a:ext>
                </a:extLst>
              </a:tr>
              <a:tr h="428688">
                <a:tc>
                  <a:txBody>
                    <a:bodyPr/>
                    <a:lstStyle/>
                    <a:p>
                      <a:pPr algn="just">
                        <a:spcAft>
                          <a:spcPts val="0"/>
                        </a:spcAft>
                      </a:pPr>
                      <a:r>
                        <a:rPr lang="en-US" sz="1200" kern="100">
                          <a:effectLst/>
                        </a:rPr>
                        <a:t>Token</a:t>
                      </a:r>
                      <a:r>
                        <a:rPr lang="zh-CN" sz="1200" kern="100">
                          <a:effectLst/>
                        </a:rPr>
                        <a:t>微服务：</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-javaagent:H:/workspace/skywalking-token/skywalking-agent.jar -Dskywalking.agent.service_name=token.provider -Dskywalking.collector.backend_service=skywalking-server:11800</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86481293"/>
                  </a:ext>
                </a:extLst>
              </a:tr>
              <a:tr h="428688">
                <a:tc>
                  <a:txBody>
                    <a:bodyPr/>
                    <a:lstStyle/>
                    <a:p>
                      <a:pPr algn="just">
                        <a:spcAft>
                          <a:spcPts val="0"/>
                        </a:spcAft>
                      </a:pPr>
                      <a:r>
                        <a:rPr lang="zh-CN" sz="1200" kern="100">
                          <a:effectLst/>
                        </a:rPr>
                        <a:t>部门微服务：</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-javaagent:H:/workspace/skywalking-dept/skywalking-agent.jar -Dskywalking.agent.service_name=dept.provider -Dskywalking.collector.backend_service=skywalking-server:11800</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0107971"/>
                  </a:ext>
                </a:extLst>
              </a:tr>
              <a:tr h="362513">
                <a:tc>
                  <a:txBody>
                    <a:bodyPr/>
                    <a:lstStyle/>
                    <a:p>
                      <a:pPr algn="just">
                        <a:spcAft>
                          <a:spcPts val="0"/>
                        </a:spcAft>
                      </a:pPr>
                      <a:r>
                        <a:rPr lang="zh-CN" sz="1200" kern="100">
                          <a:effectLst/>
                        </a:rPr>
                        <a:t>微服务消费端：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-javaagent:H:/workspace/skywalking-consumer/skywalking-agent.jar -Dskywalking.agent.service_name=consumer -Dskywalking.collector.backend_service=skywalking-server:11800</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36346074"/>
                  </a:ext>
                </a:extLst>
              </a:tr>
            </a:tbl>
          </a:graphicData>
        </a:graphic>
      </p:graphicFrame>
      <p:pic>
        <p:nvPicPr>
          <p:cNvPr id="3073"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663" y="3013162"/>
            <a:ext cx="11771956" cy="3433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01883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微服务拓扑图</a:t>
            </a:r>
            <a:endParaRPr lang="zh-CN" altLang="en-US"/>
          </a:p>
        </p:txBody>
      </p:sp>
      <p:sp>
        <p:nvSpPr>
          <p:cNvPr id="3" name="内容占位符 2"/>
          <p:cNvSpPr>
            <a:spLocks noGrp="1"/>
          </p:cNvSpPr>
          <p:nvPr>
            <p:ph idx="1"/>
          </p:nvPr>
        </p:nvSpPr>
        <p:spPr/>
        <p:txBody>
          <a:bodyPr/>
          <a:lstStyle/>
          <a:p>
            <a:r>
              <a:rPr lang="zh-CN" altLang="zh-CN"/>
              <a:t>监控数据中实际上存在有</a:t>
            </a:r>
            <a:r>
              <a:rPr lang="en-US" altLang="zh-CN"/>
              <a:t>SkyWalking</a:t>
            </a:r>
            <a:r>
              <a:rPr lang="zh-CN" altLang="zh-CN"/>
              <a:t>三个核心的数据项，管理者可以根据这些数据项来观测微服务的调用信息，这些配置项作用如下</a:t>
            </a:r>
            <a:r>
              <a:rPr lang="zh-CN" altLang="zh-CN" smtClean="0"/>
              <a:t>：</a:t>
            </a:r>
            <a:endParaRPr lang="en-US" altLang="zh-CN" smtClean="0"/>
          </a:p>
          <a:p>
            <a:pPr lvl="1"/>
            <a:r>
              <a:rPr lang="zh-CN" altLang="zh-CN" b="1"/>
              <a:t>服务（</a:t>
            </a:r>
            <a:r>
              <a:rPr lang="en-US" altLang="zh-CN" b="1"/>
              <a:t>Service</a:t>
            </a:r>
            <a:r>
              <a:rPr lang="zh-CN" altLang="zh-CN" b="1"/>
              <a:t>）：</a:t>
            </a:r>
            <a:r>
              <a:rPr lang="zh-CN" altLang="zh-CN"/>
              <a:t>表示对请求提供相同行为的一系列的服务应用，每一组服务应用在启动时可以设置唯一的服务名称，当未设置时会由</a:t>
            </a:r>
            <a:r>
              <a:rPr lang="en-US" altLang="zh-CN"/>
              <a:t>SkyWalking</a:t>
            </a:r>
            <a:r>
              <a:rPr lang="zh-CN" altLang="zh-CN"/>
              <a:t>进行定义</a:t>
            </a:r>
            <a:r>
              <a:rPr lang="zh-CN" altLang="zh-CN" smtClean="0"/>
              <a:t>；</a:t>
            </a:r>
            <a:endParaRPr lang="en-US" altLang="zh-CN" smtClean="0"/>
          </a:p>
          <a:p>
            <a:pPr lvl="1"/>
            <a:r>
              <a:rPr lang="zh-CN" altLang="zh-CN" b="1"/>
              <a:t>服务实例（</a:t>
            </a:r>
            <a:r>
              <a:rPr lang="en-US" altLang="zh-CN" b="1"/>
              <a:t>Instance</a:t>
            </a:r>
            <a:r>
              <a:rPr lang="zh-CN" altLang="zh-CN" b="1"/>
              <a:t>）：</a:t>
            </a:r>
            <a:r>
              <a:rPr lang="zh-CN" altLang="zh-CN"/>
              <a:t>每一组的监控都会由若干个服务实例所组成，每个实例代表一个应用服务，本质上讲每一个应用都属于一个系统中的服务进程</a:t>
            </a:r>
            <a:r>
              <a:rPr lang="zh-CN" altLang="zh-CN" smtClean="0"/>
              <a:t>；</a:t>
            </a:r>
            <a:endParaRPr lang="en-US" altLang="zh-CN" smtClean="0"/>
          </a:p>
          <a:p>
            <a:pPr lvl="1"/>
            <a:r>
              <a:rPr lang="zh-CN" altLang="zh-CN" b="1"/>
              <a:t>端点（</a:t>
            </a:r>
            <a:r>
              <a:rPr lang="en-US" altLang="zh-CN" b="1"/>
              <a:t>Endpoint</a:t>
            </a:r>
            <a:r>
              <a:rPr lang="zh-CN" altLang="zh-CN" b="1"/>
              <a:t>）：</a:t>
            </a:r>
            <a:r>
              <a:rPr lang="zh-CN" altLang="zh-CN"/>
              <a:t>对于特定服务所接收的请求路径，例如：</a:t>
            </a:r>
            <a:r>
              <a:rPr lang="en-US" altLang="zh-CN"/>
              <a:t>HTTP</a:t>
            </a:r>
            <a:r>
              <a:rPr lang="zh-CN" altLang="zh-CN"/>
              <a:t>请求中的</a:t>
            </a:r>
            <a:r>
              <a:rPr lang="en-US" altLang="zh-CN"/>
              <a:t>URI</a:t>
            </a:r>
            <a:r>
              <a:rPr lang="zh-CN" altLang="zh-CN"/>
              <a:t>路径，或者是</a:t>
            </a:r>
            <a:r>
              <a:rPr lang="en-US" altLang="zh-CN"/>
              <a:t>gRPC</a:t>
            </a:r>
            <a:r>
              <a:rPr lang="zh-CN" altLang="zh-CN"/>
              <a:t>通讯中的服务名称；</a:t>
            </a:r>
            <a:endParaRPr lang="zh-CN" altLang="en-US"/>
          </a:p>
        </p:txBody>
      </p:sp>
      <p:pic>
        <p:nvPicPr>
          <p:cNvPr id="409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4120" y="3220276"/>
            <a:ext cx="6987540" cy="3442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4066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SpringCloudSleuth</a:t>
            </a:r>
            <a:endParaRPr lang="zh-CN" altLang="en-US"/>
          </a:p>
        </p:txBody>
      </p:sp>
      <p:sp>
        <p:nvSpPr>
          <p:cNvPr id="3" name="内容占位符 2"/>
          <p:cNvSpPr>
            <a:spLocks noGrp="1"/>
          </p:cNvSpPr>
          <p:nvPr>
            <p:ph idx="1"/>
          </p:nvPr>
        </p:nvSpPr>
        <p:spPr/>
        <p:txBody>
          <a:bodyPr/>
          <a:lstStyle/>
          <a:p>
            <a:r>
              <a:rPr lang="zh-CN" altLang="zh-CN"/>
              <a:t>在微服务的设计架构之中，由于需要将微服务进行拆分，那么一个完整的业务处理，最终就有可能调用若干个微服务才可以实现，这样一来如果要想清楚微服务的调用轨迹，就可以使用</a:t>
            </a:r>
            <a:r>
              <a:rPr lang="en-US" altLang="zh-CN"/>
              <a:t>SpringCloudSleuth</a:t>
            </a:r>
            <a:r>
              <a:rPr lang="zh-CN" altLang="zh-CN"/>
              <a:t>技术来实现链路跟踪处理</a:t>
            </a:r>
            <a:r>
              <a:rPr lang="zh-CN" altLang="zh-CN" smtClean="0"/>
              <a:t>。</a:t>
            </a:r>
            <a:endParaRPr lang="en-US" altLang="zh-CN" smtClean="0"/>
          </a:p>
          <a:p>
            <a:r>
              <a:rPr lang="en-US" altLang="zh-CN"/>
              <a:t>SpringCloudSleuth</a:t>
            </a:r>
            <a:r>
              <a:rPr lang="zh-CN" altLang="zh-CN"/>
              <a:t>是为</a:t>
            </a:r>
            <a:r>
              <a:rPr lang="en-US" altLang="zh-CN"/>
              <a:t>SpringCloud</a:t>
            </a:r>
            <a:r>
              <a:rPr lang="zh-CN" altLang="zh-CN"/>
              <a:t>提供的分布式微服务跟踪解决方案，其建议与</a:t>
            </a:r>
            <a:r>
              <a:rPr lang="en-US" altLang="zh-CN"/>
              <a:t>Zipkin</a:t>
            </a:r>
            <a:r>
              <a:rPr lang="zh-CN" altLang="zh-CN"/>
              <a:t>、</a:t>
            </a:r>
            <a:r>
              <a:rPr lang="en-US" altLang="zh-CN"/>
              <a:t>HTrace</a:t>
            </a:r>
            <a:r>
              <a:rPr lang="zh-CN" altLang="zh-CN"/>
              <a:t>或</a:t>
            </a:r>
            <a:r>
              <a:rPr lang="en-US" altLang="zh-CN"/>
              <a:t>ELK</a:t>
            </a:r>
            <a:r>
              <a:rPr lang="zh-CN" altLang="zh-CN"/>
              <a:t>等日志追踪采集系统一起使用，这样可以很清楚的观察到某一个请求所经过的微服务节点，帮助使用者方便的理清服务间的调用关系，如</a:t>
            </a:r>
            <a:r>
              <a:rPr lang="zh-CN" altLang="zh-CN" smtClean="0"/>
              <a:t>图所</a:t>
            </a:r>
            <a:r>
              <a:rPr lang="zh-CN" altLang="zh-CN"/>
              <a:t>示。在每一次链路追踪中都会提供有一个</a:t>
            </a:r>
            <a:r>
              <a:rPr lang="en-US" altLang="zh-CN"/>
              <a:t>TraceID</a:t>
            </a:r>
            <a:r>
              <a:rPr lang="zh-CN" altLang="zh-CN"/>
              <a:t>，而后每一个调用的节点都会生成一个</a:t>
            </a:r>
            <a:r>
              <a:rPr lang="en-US" altLang="zh-CN"/>
              <a:t>SpanID</a:t>
            </a:r>
            <a:r>
              <a:rPr lang="zh-CN" altLang="zh-CN"/>
              <a:t>，利用</a:t>
            </a:r>
            <a:r>
              <a:rPr lang="en-US" altLang="zh-CN"/>
              <a:t>TraceID</a:t>
            </a:r>
            <a:r>
              <a:rPr lang="zh-CN" altLang="zh-CN"/>
              <a:t>的内容即可观察服务的调用轨迹。</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78" y="3763985"/>
            <a:ext cx="11303538" cy="28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1391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Sentry</a:t>
            </a:r>
            <a:r>
              <a:rPr lang="zh-CN" altLang="zh-CN"/>
              <a:t>错误记录</a:t>
            </a:r>
            <a:endParaRPr lang="zh-CN" altLang="en-US"/>
          </a:p>
        </p:txBody>
      </p:sp>
      <p:sp>
        <p:nvSpPr>
          <p:cNvPr id="3" name="内容占位符 2"/>
          <p:cNvSpPr>
            <a:spLocks noGrp="1"/>
          </p:cNvSpPr>
          <p:nvPr>
            <p:ph idx="1"/>
          </p:nvPr>
        </p:nvSpPr>
        <p:spPr/>
        <p:txBody>
          <a:bodyPr/>
          <a:lstStyle/>
          <a:p>
            <a:r>
              <a:rPr lang="zh-CN" altLang="zh-CN"/>
              <a:t>在微服务的设计与开发中，很难保证所编写的代码不出现任何的异常，而伴随着微服务庞大的调用链形式，这就为异常的排查与错误的修复带来了极大的麻烦。所以为了解决这样的问题，在开发中可以通过</a:t>
            </a:r>
            <a:r>
              <a:rPr lang="en-US" altLang="zh-CN"/>
              <a:t>Sentry</a:t>
            </a:r>
            <a:r>
              <a:rPr lang="zh-CN" altLang="zh-CN"/>
              <a:t>这一开源项目来实现错误的收集与预警处理</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06" y="1987550"/>
            <a:ext cx="11610775" cy="290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3052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Sentry</a:t>
            </a:r>
            <a:r>
              <a:rPr lang="zh-CN" altLang="zh-CN"/>
              <a:t>首页</a:t>
            </a:r>
            <a:endParaRPr lang="zh-CN" altLang="en-US"/>
          </a:p>
        </p:txBody>
      </p:sp>
      <p:sp>
        <p:nvSpPr>
          <p:cNvPr id="3" name="内容占位符 2"/>
          <p:cNvSpPr>
            <a:spLocks noGrp="1"/>
          </p:cNvSpPr>
          <p:nvPr>
            <p:ph idx="1"/>
          </p:nvPr>
        </p:nvSpPr>
        <p:spPr/>
        <p:txBody>
          <a:bodyPr/>
          <a:lstStyle/>
          <a:p>
            <a:r>
              <a:rPr lang="en-US" altLang="zh-CN"/>
              <a:t>Sentry</a:t>
            </a:r>
            <a:r>
              <a:rPr lang="zh-CN" altLang="zh-CN"/>
              <a:t>是一个免费的</a:t>
            </a:r>
            <a:r>
              <a:rPr lang="en-US" altLang="zh-CN"/>
              <a:t>SAAS</a:t>
            </a:r>
            <a:r>
              <a:rPr lang="zh-CN" altLang="zh-CN"/>
              <a:t>平台应用程序，开发者只需要登录</a:t>
            </a:r>
            <a:r>
              <a:rPr lang="en-US" altLang="zh-CN"/>
              <a:t>Sentry</a:t>
            </a:r>
            <a:r>
              <a:rPr lang="zh-CN" altLang="zh-CN"/>
              <a:t>首页（地址：</a:t>
            </a:r>
            <a:r>
              <a:rPr lang="en-US" altLang="zh-CN" smtClean="0"/>
              <a:t>sentry.io</a:t>
            </a:r>
            <a:r>
              <a:rPr lang="zh-CN" altLang="zh-CN" smtClean="0"/>
              <a:t>）</a:t>
            </a:r>
            <a:r>
              <a:rPr lang="zh-CN" altLang="zh-CN"/>
              <a:t>，随后注册自己的账户就可以直接在项目中进行应用。</a:t>
            </a:r>
          </a:p>
          <a:p>
            <a:endParaRPr lang="zh-CN" altLang="en-US"/>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95" y="1629139"/>
            <a:ext cx="10984865" cy="503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59582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创建</a:t>
            </a:r>
            <a:r>
              <a:rPr lang="en-US" altLang="zh-CN"/>
              <a:t>Sentry</a:t>
            </a:r>
            <a:r>
              <a:rPr lang="zh-CN" altLang="zh-CN"/>
              <a:t>项目</a:t>
            </a:r>
            <a:endParaRPr lang="zh-CN" altLang="en-US"/>
          </a:p>
        </p:txBody>
      </p:sp>
      <p:sp>
        <p:nvSpPr>
          <p:cNvPr id="3" name="内容占位符 2"/>
          <p:cNvSpPr>
            <a:spLocks noGrp="1"/>
          </p:cNvSpPr>
          <p:nvPr>
            <p:ph idx="1"/>
          </p:nvPr>
        </p:nvSpPr>
        <p:spPr/>
        <p:txBody>
          <a:bodyPr/>
          <a:lstStyle/>
          <a:p>
            <a:r>
              <a:rPr lang="zh-CN" altLang="zh-CN"/>
              <a:t>用户注册成功后可以进入到</a:t>
            </a:r>
            <a:r>
              <a:rPr lang="en-US" altLang="zh-CN"/>
              <a:t>Sentry</a:t>
            </a:r>
            <a:r>
              <a:rPr lang="zh-CN" altLang="zh-CN"/>
              <a:t>的控制台，并在此控制台中创建一个与当前环境匹配的相应来实现错误日志数据的采集，例如：本次应用是基于</a:t>
            </a:r>
            <a:r>
              <a:rPr lang="en-US" altLang="zh-CN"/>
              <a:t>SpringCloud</a:t>
            </a:r>
            <a:r>
              <a:rPr lang="zh-CN" altLang="zh-CN"/>
              <a:t>实现的，所以可以在创建时选择“</a:t>
            </a:r>
            <a:r>
              <a:rPr lang="en-US" altLang="zh-CN"/>
              <a:t>SpringBoot</a:t>
            </a:r>
            <a:r>
              <a:rPr lang="zh-CN" altLang="zh-CN"/>
              <a:t>”项目类型</a:t>
            </a:r>
            <a:endParaRPr lang="zh-CN" altLang="en-US"/>
          </a:p>
        </p:txBody>
      </p:sp>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4775" y="1945323"/>
            <a:ext cx="9227185" cy="4719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3618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客户端接入地址</a:t>
            </a:r>
            <a:endParaRPr lang="zh-CN" altLang="en-US"/>
          </a:p>
        </p:txBody>
      </p:sp>
      <p:sp>
        <p:nvSpPr>
          <p:cNvPr id="3" name="内容占位符 2"/>
          <p:cNvSpPr>
            <a:spLocks noGrp="1"/>
          </p:cNvSpPr>
          <p:nvPr>
            <p:ph idx="1"/>
          </p:nvPr>
        </p:nvSpPr>
        <p:spPr/>
        <p:txBody>
          <a:bodyPr/>
          <a:lstStyle/>
          <a:p>
            <a:r>
              <a:rPr lang="zh-CN" altLang="en-US" smtClean="0"/>
              <a:t>依赖配置：</a:t>
            </a:r>
            <a:r>
              <a:rPr lang="en-US" altLang="zh-CN"/>
              <a:t>implementation('io.sentry:sentry-spring-boot-starter:5.0.1</a:t>
            </a:r>
            <a:r>
              <a:rPr lang="en-US" altLang="zh-CN" smtClean="0"/>
              <a:t>')</a:t>
            </a:r>
          </a:p>
          <a:p>
            <a:r>
              <a:rPr lang="zh-CN" altLang="en-US" smtClean="0"/>
              <a:t>服务接入：</a:t>
            </a:r>
            <a:endParaRPr lang="en-US" altLang="zh-CN" smtClean="0"/>
          </a:p>
          <a:p>
            <a:pPr lvl="1"/>
            <a:r>
              <a:rPr lang="en-US" altLang="zh-CN"/>
              <a:t>sentry:</a:t>
            </a:r>
            <a:br>
              <a:rPr lang="en-US" altLang="zh-CN"/>
            </a:br>
            <a:r>
              <a:rPr lang="en-US" altLang="zh-CN"/>
              <a:t>  dsn: https://a7d3cff214a14df8a2d6dbf0bb5af669@o944959.ingest.sentry.io/5893526</a:t>
            </a:r>
            <a:endParaRPr lang="zh-CN" altLang="en-US"/>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3890" y="2285520"/>
            <a:ext cx="9137211" cy="449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9712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项目警报设置</a:t>
            </a:r>
            <a:endParaRPr lang="zh-CN" altLang="en-US"/>
          </a:p>
        </p:txBody>
      </p:sp>
      <p:sp>
        <p:nvSpPr>
          <p:cNvPr id="3" name="内容占位符 2"/>
          <p:cNvSpPr>
            <a:spLocks noGrp="1"/>
          </p:cNvSpPr>
          <p:nvPr>
            <p:ph idx="1"/>
          </p:nvPr>
        </p:nvSpPr>
        <p:spPr/>
        <p:txBody>
          <a:bodyPr/>
          <a:lstStyle/>
          <a:p>
            <a:r>
              <a:rPr lang="zh-CN" altLang="zh-CN"/>
              <a:t>在项目中的错误一般会有两类，一种是已规划错误（会出错，但是不会影响到程序执行结果），而另外一种就属于未知的错误，所以一旦项目出现了未知错误时就需要及时的通知管理员进行排查，在</a:t>
            </a:r>
            <a:r>
              <a:rPr lang="en-US" altLang="zh-CN"/>
              <a:t>Sentry</a:t>
            </a:r>
            <a:r>
              <a:rPr lang="zh-CN" altLang="zh-CN"/>
              <a:t>中支持错误预警的操作，开发者可以根据自身的项目需要来进行配置</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057" y="1964971"/>
            <a:ext cx="8966718" cy="47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84652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设置警报触发条件</a:t>
            </a:r>
            <a:endParaRPr lang="zh-CN" altLang="en-US"/>
          </a:p>
        </p:txBody>
      </p:sp>
      <p:sp>
        <p:nvSpPr>
          <p:cNvPr id="3" name="内容占位符 2"/>
          <p:cNvSpPr>
            <a:spLocks noGrp="1"/>
          </p:cNvSpPr>
          <p:nvPr>
            <p:ph idx="1"/>
          </p:nvPr>
        </p:nvSpPr>
        <p:spPr>
          <a:xfrm>
            <a:off x="67491" y="849087"/>
            <a:ext cx="4402909" cy="5930536"/>
          </a:xfrm>
        </p:spPr>
        <p:txBody>
          <a:bodyPr/>
          <a:lstStyle/>
          <a:p>
            <a:r>
              <a:rPr lang="zh-CN" altLang="zh-CN"/>
              <a:t>在进行报警设置时需要设置警报的名称、警报的触发条件以及警报间隔等信息，本次将以新异常出现为警报触发的条件（可以先删除之前测试时产生的异常项）</a:t>
            </a:r>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7833" y="849087"/>
            <a:ext cx="7299855" cy="52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4901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收到警报邮件</a:t>
            </a:r>
            <a:endParaRPr lang="zh-CN" altLang="en-US"/>
          </a:p>
        </p:txBody>
      </p:sp>
      <p:sp>
        <p:nvSpPr>
          <p:cNvPr id="3" name="内容占位符 2"/>
          <p:cNvSpPr>
            <a:spLocks noGrp="1"/>
          </p:cNvSpPr>
          <p:nvPr>
            <p:ph idx="1"/>
          </p:nvPr>
        </p:nvSpPr>
        <p:spPr/>
        <p:txBody>
          <a:bodyPr/>
          <a:lstStyle/>
          <a:p>
            <a:r>
              <a:rPr lang="zh-CN" altLang="zh-CN"/>
              <a:t>警报环境设置完成后，一旦产生了新的异常，则会自动的向用户注册邮箱中发送警报信息，如</a:t>
            </a:r>
            <a:r>
              <a:rPr lang="zh-CN" altLang="zh-CN" smtClean="0"/>
              <a:t>图所</a:t>
            </a:r>
            <a:r>
              <a:rPr lang="zh-CN" altLang="zh-CN"/>
              <a:t>示，这样开发者就可以及时收到异常信息，而后进行错误排查。</a:t>
            </a:r>
            <a:endParaRPr lang="zh-CN" altLang="en-US"/>
          </a:p>
        </p:txBody>
      </p:sp>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202" y="1734973"/>
            <a:ext cx="10678583" cy="497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7014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手机扫码 </a:t>
            </a:r>
            <a:r>
              <a:rPr lang="en-US" altLang="zh-CN" smtClean="0"/>
              <a:t>—— </a:t>
            </a:r>
            <a:r>
              <a:rPr lang="zh-CN" altLang="en-US" smtClean="0"/>
              <a:t>随时关注我们</a:t>
            </a:r>
            <a:endParaRPr lang="zh-CN" altLang="en-US"/>
          </a:p>
        </p:txBody>
      </p:sp>
      <p:pic>
        <p:nvPicPr>
          <p:cNvPr id="3" name="图片 2"/>
          <p:cNvPicPr>
            <a:picLocks noChangeAspect="1"/>
          </p:cNvPicPr>
          <p:nvPr/>
        </p:nvPicPr>
        <p:blipFill>
          <a:blip r:embed="rId2"/>
          <a:stretch>
            <a:fillRect/>
          </a:stretch>
        </p:blipFill>
        <p:spPr>
          <a:xfrm>
            <a:off x="223246" y="1957423"/>
            <a:ext cx="11708496" cy="4292094"/>
          </a:xfrm>
          <a:prstGeom prst="rect">
            <a:avLst/>
          </a:prstGeom>
        </p:spPr>
      </p:pic>
      <p:sp>
        <p:nvSpPr>
          <p:cNvPr id="4" name="文本框 3"/>
          <p:cNvSpPr txBox="1"/>
          <p:nvPr/>
        </p:nvSpPr>
        <p:spPr>
          <a:xfrm>
            <a:off x="223246" y="849087"/>
            <a:ext cx="11273429" cy="1015663"/>
          </a:xfrm>
          <a:prstGeom prst="rect">
            <a:avLst/>
          </a:prstGeom>
          <a:noFill/>
        </p:spPr>
        <p:txBody>
          <a:bodyPr wrap="square" rtlCol="0">
            <a:spAutoFit/>
          </a:bodyPr>
          <a:lstStyle/>
          <a:p>
            <a:r>
              <a:rPr lang="zh-CN" altLang="en-US" sz="3000" b="1" smtClean="0">
                <a:latin typeface="微软雅黑" panose="020B0503020204020204" pitchFamily="34" charset="-122"/>
                <a:ea typeface="微软雅黑" panose="020B0503020204020204" pitchFamily="34" charset="-122"/>
              </a:rPr>
              <a:t>我们将持续进行各类编程技术的课程直播，如果你想第一时间收到我们的课程直播信息，可以拿出手机，通过不同平台</a:t>
            </a:r>
            <a:r>
              <a:rPr lang="en-US" altLang="zh-CN" sz="3000" b="1" smtClean="0">
                <a:latin typeface="微软雅黑" panose="020B0503020204020204" pitchFamily="34" charset="-122"/>
                <a:ea typeface="微软雅黑" panose="020B0503020204020204" pitchFamily="34" charset="-122"/>
              </a:rPr>
              <a:t>APP</a:t>
            </a:r>
            <a:r>
              <a:rPr lang="zh-CN" altLang="en-US" sz="3000" b="1" smtClean="0">
                <a:latin typeface="微软雅黑" panose="020B0503020204020204" pitchFamily="34" charset="-122"/>
                <a:ea typeface="微软雅黑" panose="020B0503020204020204" pitchFamily="34" charset="-122"/>
              </a:rPr>
              <a:t>扫码关注。</a:t>
            </a:r>
            <a:endParaRPr lang="zh-CN" altLang="en-US" sz="30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3161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291801" y="107779"/>
            <a:ext cx="11608397" cy="6642441"/>
          </a:xfrm>
          <a:prstGeom prst="rect">
            <a:avLst/>
          </a:prstGeom>
        </p:spPr>
      </p:pic>
    </p:spTree>
    <p:extLst>
      <p:ext uri="{BB962C8B-B14F-4D97-AF65-F5344CB8AC3E}">
        <p14:creationId xmlns:p14="http://schemas.microsoft.com/office/powerpoint/2010/main" val="73122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stretch>
            <a:fillRect/>
          </a:stretch>
        </p:blipFill>
        <p:spPr>
          <a:xfrm>
            <a:off x="360944" y="104058"/>
            <a:ext cx="11256748" cy="6554437"/>
          </a:xfrm>
          <a:prstGeom prst="rect">
            <a:avLst/>
          </a:prstGeom>
        </p:spPr>
      </p:pic>
    </p:spTree>
    <p:extLst>
      <p:ext uri="{BB962C8B-B14F-4D97-AF65-F5344CB8AC3E}">
        <p14:creationId xmlns:p14="http://schemas.microsoft.com/office/powerpoint/2010/main" val="69075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添加</a:t>
            </a:r>
            <a:r>
              <a:rPr lang="en-US" altLang="zh-CN"/>
              <a:t>sleuth</a:t>
            </a:r>
            <a:r>
              <a:rPr lang="zh-CN" altLang="zh-CN"/>
              <a:t>依赖</a:t>
            </a:r>
            <a:endParaRPr lang="zh-CN" altLang="en-US"/>
          </a:p>
        </p:txBody>
      </p:sp>
      <p:sp>
        <p:nvSpPr>
          <p:cNvPr id="3" name="内容占位符 2"/>
          <p:cNvSpPr>
            <a:spLocks noGrp="1"/>
          </p:cNvSpPr>
          <p:nvPr>
            <p:ph idx="1"/>
          </p:nvPr>
        </p:nvSpPr>
        <p:spPr/>
        <p:txBody>
          <a:bodyPr/>
          <a:lstStyle/>
          <a:p>
            <a:r>
              <a:rPr lang="zh-CN" altLang="en-US" smtClean="0"/>
              <a:t>依赖配置：</a:t>
            </a:r>
            <a:r>
              <a:rPr lang="en-US" altLang="zh-CN"/>
              <a:t>implementation('org.springframework.cloud:spring-cloud-starter-sleuth')</a:t>
            </a:r>
            <a:endParaRPr lang="en-US" altLang="zh-CN" smtClean="0"/>
          </a:p>
          <a:p>
            <a:r>
              <a:rPr lang="zh-CN" altLang="en-US" smtClean="0"/>
              <a:t>日志组成结构：</a:t>
            </a:r>
            <a:endParaRPr lang="en-US" altLang="zh-CN" smtClean="0"/>
          </a:p>
          <a:p>
            <a:pPr lvl="1"/>
            <a:r>
              <a:rPr lang="zh-CN" altLang="en-US"/>
              <a:t>微服务应用名称：在</a:t>
            </a:r>
            <a:r>
              <a:rPr lang="en-US" altLang="zh-CN"/>
              <a:t>application.yml</a:t>
            </a:r>
            <a:r>
              <a:rPr lang="zh-CN" altLang="en-US"/>
              <a:t>中定义的“</a:t>
            </a:r>
            <a:r>
              <a:rPr lang="en-US" altLang="zh-CN"/>
              <a:t>spring.application.name”</a:t>
            </a:r>
            <a:r>
              <a:rPr lang="zh-CN" altLang="en-US"/>
              <a:t>配置项内容</a:t>
            </a:r>
            <a:r>
              <a:rPr lang="zh-CN" altLang="en-US" smtClean="0"/>
              <a:t>；</a:t>
            </a:r>
            <a:endParaRPr lang="en-US" altLang="zh-CN" smtClean="0"/>
          </a:p>
          <a:p>
            <a:pPr lvl="1"/>
            <a:r>
              <a:rPr lang="en-US" altLang="zh-CN"/>
              <a:t>TraceID</a:t>
            </a:r>
            <a:r>
              <a:rPr lang="zh-CN" altLang="en-US"/>
              <a:t>：由</a:t>
            </a:r>
            <a:r>
              <a:rPr lang="en-US" altLang="zh-CN"/>
              <a:t>Sleuth</a:t>
            </a:r>
            <a:r>
              <a:rPr lang="zh-CN" altLang="en-US"/>
              <a:t>生成的一个唯一</a:t>
            </a:r>
            <a:r>
              <a:rPr lang="en-US" altLang="zh-CN"/>
              <a:t>ID</a:t>
            </a:r>
            <a:r>
              <a:rPr lang="zh-CN" altLang="en-US"/>
              <a:t>，用来标识一条请求链路，一条请求链包含多个</a:t>
            </a:r>
            <a:r>
              <a:rPr lang="en-US" altLang="zh-CN"/>
              <a:t>SpanID</a:t>
            </a:r>
            <a:r>
              <a:rPr lang="zh-CN" altLang="en-US" smtClean="0"/>
              <a:t>；</a:t>
            </a:r>
            <a:endParaRPr lang="en-US" altLang="zh-CN" smtClean="0"/>
          </a:p>
          <a:p>
            <a:pPr lvl="1"/>
            <a:r>
              <a:rPr lang="en-US" altLang="zh-CN"/>
              <a:t>SpanID</a:t>
            </a:r>
            <a:r>
              <a:rPr lang="zh-CN" altLang="en-US"/>
              <a:t>：基本工作单元（例如：部门微服务单元、网关微服务单元）</a:t>
            </a:r>
            <a:r>
              <a:rPr lang="zh-CN" altLang="en-US" smtClean="0"/>
              <a:t>；</a:t>
            </a:r>
            <a:endParaRPr lang="en-US" altLang="zh-CN" smtClean="0"/>
          </a:p>
          <a:p>
            <a:pPr lvl="1"/>
            <a:r>
              <a:rPr lang="en-US" altLang="zh-CN"/>
              <a:t>zipkin</a:t>
            </a:r>
            <a:r>
              <a:rPr lang="zh-CN" altLang="en-US"/>
              <a:t>接收状态：如果当前微服务使用</a:t>
            </a:r>
            <a:r>
              <a:rPr lang="en-US" altLang="zh-CN"/>
              <a:t>zipkin</a:t>
            </a:r>
            <a:r>
              <a:rPr lang="zh-CN" altLang="en-US"/>
              <a:t>接收日志信息则返回</a:t>
            </a:r>
            <a:r>
              <a:rPr lang="en-US" altLang="zh-CN"/>
              <a:t>true</a:t>
            </a:r>
            <a:r>
              <a:rPr lang="zh-CN" altLang="en-US"/>
              <a:t>，否则返回</a:t>
            </a:r>
            <a:r>
              <a:rPr lang="en-US" altLang="zh-CN"/>
              <a:t>false</a:t>
            </a:r>
            <a:r>
              <a:rPr lang="zh-CN" altLang="en-US"/>
              <a:t>。</a:t>
            </a:r>
          </a:p>
        </p:txBody>
      </p:sp>
    </p:spTree>
    <p:extLst>
      <p:ext uri="{BB962C8B-B14F-4D97-AF65-F5344CB8AC3E}">
        <p14:creationId xmlns:p14="http://schemas.microsoft.com/office/powerpoint/2010/main" val="40579617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技术学习小程序</a:t>
            </a:r>
            <a:endParaRPr lang="zh-CN" altLang="en-US"/>
          </a:p>
        </p:txBody>
      </p:sp>
      <p:sp>
        <p:nvSpPr>
          <p:cNvPr id="3" name="内容占位符 2"/>
          <p:cNvSpPr>
            <a:spLocks noGrp="1"/>
          </p:cNvSpPr>
          <p:nvPr>
            <p:ph idx="1"/>
          </p:nvPr>
        </p:nvSpPr>
        <p:spPr/>
        <p:txBody>
          <a:bodyPr/>
          <a:lstStyle/>
          <a:p>
            <a:r>
              <a:rPr lang="zh-CN" altLang="en-US" smtClean="0"/>
              <a:t>打开微信添加“沐言优拓”小程序，里面有免费的各类编程资源，通过手机直接学习。</a:t>
            </a: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04530"/>
            <a:ext cx="4819650" cy="48196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409" y="1404530"/>
            <a:ext cx="2472160" cy="53530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355" y="1404530"/>
            <a:ext cx="2909355" cy="5308568"/>
          </a:xfrm>
          <a:prstGeom prst="rect">
            <a:avLst/>
          </a:prstGeom>
        </p:spPr>
      </p:pic>
      <p:sp>
        <p:nvSpPr>
          <p:cNvPr id="7" name="文本框 6"/>
          <p:cNvSpPr txBox="1"/>
          <p:nvPr/>
        </p:nvSpPr>
        <p:spPr>
          <a:xfrm>
            <a:off x="11257270" y="1629139"/>
            <a:ext cx="415498" cy="923330"/>
          </a:xfrm>
          <a:prstGeom prst="rect">
            <a:avLst/>
          </a:prstGeom>
          <a:noFill/>
        </p:spPr>
        <p:txBody>
          <a:bodyPr wrap="none" rtlCol="0">
            <a:spAutoFit/>
          </a:bodyPr>
          <a:lstStyle/>
          <a:p>
            <a:r>
              <a:rPr lang="zh-CN" altLang="en-US" b="1" smtClean="0">
                <a:latin typeface="微软雅黑" panose="020B0503020204020204" pitchFamily="34" charset="-122"/>
                <a:ea typeface="微软雅黑" panose="020B0503020204020204" pitchFamily="34" charset="-122"/>
              </a:rPr>
              <a:t>李</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兴</a:t>
            </a:r>
            <a:endParaRPr lang="en-US" altLang="zh-CN" b="1" smtClean="0">
              <a:latin typeface="微软雅黑" panose="020B0503020204020204" pitchFamily="34" charset="-122"/>
              <a:ea typeface="微软雅黑" panose="020B0503020204020204" pitchFamily="34" charset="-122"/>
            </a:endParaRPr>
          </a:p>
          <a:p>
            <a:r>
              <a:rPr lang="zh-CN" altLang="en-US" b="1" smtClean="0">
                <a:latin typeface="微软雅黑" panose="020B0503020204020204" pitchFamily="34" charset="-122"/>
                <a:ea typeface="微软雅黑" panose="020B0503020204020204" pitchFamily="34" charset="-122"/>
              </a:rPr>
              <a:t>华</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347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zipkin</a:t>
            </a:r>
            <a:r>
              <a:rPr lang="zh-CN" altLang="zh-CN"/>
              <a:t>首页</a:t>
            </a:r>
            <a:endParaRPr lang="zh-CN" altLang="en-US"/>
          </a:p>
        </p:txBody>
      </p:sp>
      <p:sp>
        <p:nvSpPr>
          <p:cNvPr id="3" name="内容占位符 2"/>
          <p:cNvSpPr>
            <a:spLocks noGrp="1"/>
          </p:cNvSpPr>
          <p:nvPr>
            <p:ph idx="1"/>
          </p:nvPr>
        </p:nvSpPr>
        <p:spPr/>
        <p:txBody>
          <a:bodyPr/>
          <a:lstStyle/>
          <a:p>
            <a:r>
              <a:rPr lang="zh-CN" altLang="zh-CN"/>
              <a:t>在</a:t>
            </a:r>
            <a:r>
              <a:rPr lang="en-US" altLang="zh-CN"/>
              <a:t>SpringCloudSleuth</a:t>
            </a:r>
            <a:r>
              <a:rPr lang="zh-CN" altLang="zh-CN"/>
              <a:t>中较为常见的数据采集工具就是</a:t>
            </a:r>
            <a:r>
              <a:rPr lang="en-US" altLang="zh-CN"/>
              <a:t>Zipkin</a:t>
            </a:r>
            <a:r>
              <a:rPr lang="zh-CN" altLang="zh-CN"/>
              <a:t>，该组件是由</a:t>
            </a:r>
            <a:r>
              <a:rPr lang="en-US" altLang="zh-CN"/>
              <a:t>Twitter</a:t>
            </a:r>
            <a:r>
              <a:rPr lang="zh-CN" altLang="zh-CN"/>
              <a:t>提供的开源项目，可以实现数据采集、持久化存储、跟踪链查找以及图形化展示等功能，</a:t>
            </a:r>
            <a:r>
              <a:rPr lang="en-US" altLang="zh-CN"/>
              <a:t>zipkin</a:t>
            </a:r>
            <a:r>
              <a:rPr lang="zh-CN" altLang="zh-CN"/>
              <a:t>的项目地址为“</a:t>
            </a:r>
            <a:r>
              <a:rPr lang="en-US" altLang="zh-CN"/>
              <a:t>zipkin.io</a:t>
            </a:r>
            <a:r>
              <a:rPr lang="zh-CN" altLang="zh-CN"/>
              <a:t>”</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47" y="1999664"/>
            <a:ext cx="11569534" cy="399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695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Zipkin</a:t>
            </a:r>
            <a:r>
              <a:rPr lang="zh-CN" altLang="zh-CN"/>
              <a:t>源代码</a:t>
            </a:r>
            <a:endParaRPr lang="zh-CN" altLang="en-US"/>
          </a:p>
        </p:txBody>
      </p:sp>
      <p:sp>
        <p:nvSpPr>
          <p:cNvPr id="3" name="内容占位符 2"/>
          <p:cNvSpPr>
            <a:spLocks noGrp="1"/>
          </p:cNvSpPr>
          <p:nvPr>
            <p:ph idx="1"/>
          </p:nvPr>
        </p:nvSpPr>
        <p:spPr/>
        <p:txBody>
          <a:bodyPr/>
          <a:lstStyle/>
          <a:p>
            <a:r>
              <a:rPr lang="en-US" altLang="zh-CN"/>
              <a:t>Zipkin</a:t>
            </a:r>
            <a:r>
              <a:rPr lang="zh-CN" altLang="zh-CN"/>
              <a:t>官方文档中给出了</a:t>
            </a:r>
            <a:r>
              <a:rPr lang="en-US" altLang="zh-CN"/>
              <a:t>Docker</a:t>
            </a:r>
            <a:r>
              <a:rPr lang="zh-CN" altLang="zh-CN"/>
              <a:t>以及源代码运行两种方式，为了便于读者理解，本次将通过</a:t>
            </a:r>
            <a:r>
              <a:rPr lang="en-US" altLang="zh-CN"/>
              <a:t>zipkin</a:t>
            </a:r>
            <a:r>
              <a:rPr lang="zh-CN" altLang="zh-CN"/>
              <a:t>源代码手工打包的方式来运行</a:t>
            </a:r>
            <a:r>
              <a:rPr lang="en-US" altLang="zh-CN"/>
              <a:t>Zipkin</a:t>
            </a:r>
            <a:r>
              <a:rPr lang="zh-CN" altLang="zh-CN"/>
              <a:t>服务，</a:t>
            </a:r>
            <a:r>
              <a:rPr lang="en-US" altLang="zh-CN"/>
              <a:t>Zipkin</a:t>
            </a:r>
            <a:r>
              <a:rPr lang="zh-CN" altLang="zh-CN"/>
              <a:t>源代码保存地址为：“</a:t>
            </a:r>
            <a:r>
              <a:rPr lang="en-US" altLang="zh-CN"/>
              <a:t>https://github.com/openzipkin/zipkin</a:t>
            </a:r>
            <a:r>
              <a:rPr lang="zh-CN" altLang="zh-CN"/>
              <a:t>”，如</a:t>
            </a:r>
            <a:r>
              <a:rPr lang="zh-CN" altLang="zh-CN" smtClean="0"/>
              <a:t>图所</a:t>
            </a:r>
            <a:r>
              <a:rPr lang="zh-CN" altLang="zh-CN"/>
              <a:t>示，下面通过具体的操作步骤为读者演示</a:t>
            </a:r>
            <a:r>
              <a:rPr lang="en-US" altLang="zh-CN"/>
              <a:t>Zipkin</a:t>
            </a:r>
            <a:r>
              <a:rPr lang="zh-CN" altLang="zh-CN"/>
              <a:t>组件的打包与服务部署操作。</a:t>
            </a:r>
            <a:endParaRPr lang="zh-CN" altLang="en-US"/>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933" y="2378074"/>
            <a:ext cx="11475121"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5337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Zipkin</a:t>
            </a:r>
            <a:r>
              <a:rPr lang="zh-CN" altLang="en-US" smtClean="0"/>
              <a:t>配置</a:t>
            </a:r>
            <a:endParaRPr lang="zh-CN" altLang="en-US"/>
          </a:p>
        </p:txBody>
      </p:sp>
      <p:sp>
        <p:nvSpPr>
          <p:cNvPr id="3" name="内容占位符 2"/>
          <p:cNvSpPr>
            <a:spLocks noGrp="1"/>
          </p:cNvSpPr>
          <p:nvPr>
            <p:ph idx="1"/>
          </p:nvPr>
        </p:nvSpPr>
        <p:spPr/>
        <p:txBody>
          <a:bodyPr/>
          <a:lstStyle/>
          <a:p>
            <a:r>
              <a:rPr lang="zh-CN" altLang="en-US" smtClean="0"/>
              <a:t>代码下载：</a:t>
            </a:r>
            <a:r>
              <a:rPr lang="en-US" altLang="zh-CN"/>
              <a:t>git clone git@github.com:openzipkin/zipkin.git</a:t>
            </a:r>
            <a:endParaRPr lang="en-US" altLang="zh-CN" smtClean="0"/>
          </a:p>
          <a:p>
            <a:r>
              <a:rPr lang="en-US" altLang="zh-CN" smtClean="0"/>
              <a:t>Maven</a:t>
            </a:r>
            <a:r>
              <a:rPr lang="zh-CN" altLang="en-US" smtClean="0"/>
              <a:t>编译：</a:t>
            </a:r>
            <a:r>
              <a:rPr lang="en-US" altLang="zh-CN"/>
              <a:t>mvn clean package </a:t>
            </a:r>
            <a:r>
              <a:rPr lang="en-US" altLang="zh-CN" smtClean="0"/>
              <a:t>-DskipTests</a:t>
            </a:r>
          </a:p>
          <a:p>
            <a:r>
              <a:rPr lang="zh-CN" altLang="en-US" smtClean="0"/>
              <a:t>程序运行：</a:t>
            </a:r>
            <a:r>
              <a:rPr lang="en-US" altLang="zh-CN"/>
              <a:t>java -jar zipkin-server-2.23.3-SNAPSHOT-exec.jar</a:t>
            </a:r>
            <a:endParaRPr lang="zh-CN" altLang="en-US"/>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30" y="2341562"/>
            <a:ext cx="11562527"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2230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zipkin</a:t>
            </a:r>
            <a:r>
              <a:rPr lang="zh-CN" altLang="zh-CN"/>
              <a:t>接入</a:t>
            </a:r>
            <a:endParaRPr lang="zh-CN" altLang="en-US"/>
          </a:p>
        </p:txBody>
      </p:sp>
      <p:sp>
        <p:nvSpPr>
          <p:cNvPr id="3" name="内容占位符 2"/>
          <p:cNvSpPr>
            <a:spLocks noGrp="1"/>
          </p:cNvSpPr>
          <p:nvPr>
            <p:ph idx="1"/>
          </p:nvPr>
        </p:nvSpPr>
        <p:spPr/>
        <p:txBody>
          <a:bodyPr/>
          <a:lstStyle/>
          <a:p>
            <a:r>
              <a:rPr lang="zh-CN" altLang="zh-CN"/>
              <a:t>此时的</a:t>
            </a:r>
            <a:r>
              <a:rPr lang="en-US" altLang="zh-CN"/>
              <a:t>Zipkin</a:t>
            </a:r>
            <a:r>
              <a:rPr lang="zh-CN" altLang="zh-CN"/>
              <a:t>仅仅是一个独立的应用，而在现实的开发中还需要对所有的微服务进行改造（添加依赖与相关配置），使其可以将每次的跟踪链路数据发送到</a:t>
            </a:r>
            <a:r>
              <a:rPr lang="en-US" altLang="zh-CN"/>
              <a:t>zipkin-server</a:t>
            </a:r>
            <a:r>
              <a:rPr lang="zh-CN" altLang="zh-CN"/>
              <a:t>服务之</a:t>
            </a:r>
            <a:r>
              <a:rPr lang="zh-CN" altLang="zh-CN" smtClean="0"/>
              <a:t>中</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zh-CN" altLang="en-US" smtClean="0"/>
              <a:t>依赖配置：</a:t>
            </a:r>
            <a:r>
              <a:rPr lang="en-US" altLang="zh-CN"/>
              <a:t>implementation('org.springframework.cloud:spring-cloud-starter-zipkin')</a:t>
            </a:r>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52" y="2101378"/>
            <a:ext cx="11814084" cy="245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1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application.yml</a:t>
            </a:r>
            <a:r>
              <a:rPr lang="zh-CN" altLang="zh-CN"/>
              <a:t>配置文件</a:t>
            </a:r>
            <a:endParaRPr lang="zh-CN" altLang="en-US"/>
          </a:p>
        </p:txBody>
      </p:sp>
      <p:graphicFrame>
        <p:nvGraphicFramePr>
          <p:cNvPr id="4" name="表格 3"/>
          <p:cNvGraphicFramePr>
            <a:graphicFrameLocks noGrp="1"/>
          </p:cNvGraphicFramePr>
          <p:nvPr>
            <p:extLst/>
          </p:nvPr>
        </p:nvGraphicFramePr>
        <p:xfrm>
          <a:off x="167798" y="849087"/>
          <a:ext cx="11770201" cy="5809946"/>
        </p:xfrm>
        <a:graphic>
          <a:graphicData uri="http://schemas.openxmlformats.org/drawingml/2006/table">
            <a:tbl>
              <a:tblPr firstRow="1" firstCol="1" lastRow="1" lastCol="1" bandRow="1" bandCol="1">
                <a:tableStyleId>{5940675A-B579-460E-94D1-54222C63F5DA}</a:tableStyleId>
              </a:tblPr>
              <a:tblGrid>
                <a:gridCol w="11770201">
                  <a:extLst>
                    <a:ext uri="{9D8B030D-6E8A-4147-A177-3AD203B41FA5}">
                      <a16:colId xmlns:a16="http://schemas.microsoft.com/office/drawing/2014/main" val="2162780594"/>
                    </a:ext>
                  </a:extLst>
                </a:gridCol>
              </a:tblGrid>
              <a:tr h="5809946">
                <a:tc>
                  <a:txBody>
                    <a:bodyPr/>
                    <a:lstStyle/>
                    <a:p>
                      <a:r>
                        <a:rPr lang="en-US" sz="2000">
                          <a:effectLst/>
                        </a:rPr>
                        <a:t>spring: 							# Spring</a:t>
                      </a:r>
                      <a:r>
                        <a:rPr lang="zh-CN" sz="2000">
                          <a:effectLst/>
                        </a:rPr>
                        <a:t>配置</a:t>
                      </a:r>
                      <a:r>
                        <a:rPr lang="en-US" sz="2000">
                          <a:effectLst/>
                        </a:rPr>
                        <a:t/>
                      </a:r>
                      <a:br>
                        <a:rPr lang="en-US" sz="2000">
                          <a:effectLst/>
                        </a:rPr>
                      </a:br>
                      <a:r>
                        <a:rPr lang="en-US" sz="2000">
                          <a:effectLst/>
                        </a:rPr>
                        <a:t>  zipkin: 						# zipkin</a:t>
                      </a:r>
                      <a:r>
                        <a:rPr lang="zh-CN" sz="2000">
                          <a:effectLst/>
                        </a:rPr>
                        <a:t>配置</a:t>
                      </a:r>
                      <a:r>
                        <a:rPr lang="en-US" sz="2000">
                          <a:effectLst/>
                        </a:rPr>
                        <a:t/>
                      </a:r>
                      <a:br>
                        <a:rPr lang="en-US" sz="2000">
                          <a:effectLst/>
                        </a:rPr>
                      </a:br>
                      <a:r>
                        <a:rPr lang="en-US" sz="2000">
                          <a:effectLst/>
                        </a:rPr>
                        <a:t>    base-url: http://zipkin-server:9411 			# </a:t>
                      </a:r>
                      <a:r>
                        <a:rPr lang="zh-CN" sz="2000">
                          <a:effectLst/>
                        </a:rPr>
                        <a:t>服务地址</a:t>
                      </a:r>
                      <a:endParaRPr lang="zh-CN" sz="2000">
                        <a:effectLst/>
                        <a:latin typeface="Times New Roman" panose="02020603050405020304" pitchFamily="18" charset="0"/>
                      </a:endParaRPr>
                    </a:p>
                  </a:txBody>
                  <a:tcPr marL="68580" marR="68580" marT="0" marB="0"/>
                </a:tc>
                <a:extLst>
                  <a:ext uri="{0D108BD9-81ED-4DB2-BD59-A6C34878D82A}">
                    <a16:rowId xmlns:a16="http://schemas.microsoft.com/office/drawing/2014/main" val="76711284"/>
                  </a:ext>
                </a:extLst>
              </a:tr>
            </a:tbl>
          </a:graphicData>
        </a:graphic>
      </p:graphicFrame>
      <p:pic>
        <p:nvPicPr>
          <p:cNvPr id="2049"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4134" y="2009209"/>
            <a:ext cx="8751888" cy="4536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7060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Zipkin</a:t>
            </a:r>
            <a:r>
              <a:rPr lang="zh-CN" altLang="zh-CN"/>
              <a:t>数据持久化存储</a:t>
            </a:r>
            <a:endParaRPr lang="zh-CN" altLang="en-US"/>
          </a:p>
        </p:txBody>
      </p:sp>
      <p:sp>
        <p:nvSpPr>
          <p:cNvPr id="3" name="内容占位符 2"/>
          <p:cNvSpPr>
            <a:spLocks noGrp="1"/>
          </p:cNvSpPr>
          <p:nvPr>
            <p:ph idx="1"/>
          </p:nvPr>
        </p:nvSpPr>
        <p:spPr/>
        <p:txBody>
          <a:bodyPr/>
          <a:lstStyle/>
          <a:p>
            <a:r>
              <a:rPr lang="zh-CN" altLang="zh-CN"/>
              <a:t>在默认情况下，所有发送到</a:t>
            </a:r>
            <a:r>
              <a:rPr lang="en-US" altLang="zh-CN"/>
              <a:t>Zipkin</a:t>
            </a:r>
            <a:r>
              <a:rPr lang="zh-CN" altLang="zh-CN"/>
              <a:t>中的日志数据全部都是保存在</a:t>
            </a:r>
            <a:r>
              <a:rPr lang="en-US" altLang="zh-CN"/>
              <a:t>Zipkin</a:t>
            </a:r>
            <a:r>
              <a:rPr lang="zh-CN" altLang="zh-CN"/>
              <a:t>应用的内存之中的，这样一旦发生了</a:t>
            </a:r>
            <a:r>
              <a:rPr lang="en-US" altLang="zh-CN"/>
              <a:t>Zipkin</a:t>
            </a:r>
            <a:r>
              <a:rPr lang="zh-CN" altLang="zh-CN"/>
              <a:t>服务宕机问题时，所收集到的链路数据就会丢失，此时在</a:t>
            </a:r>
            <a:r>
              <a:rPr lang="en-US" altLang="zh-CN"/>
              <a:t>Zipkin</a:t>
            </a:r>
            <a:r>
              <a:rPr lang="zh-CN" altLang="zh-CN"/>
              <a:t>内部提供了数据库的存储支持，可以将链路数据保存在</a:t>
            </a:r>
            <a:r>
              <a:rPr lang="en-US" altLang="zh-CN"/>
              <a:t>MySQL</a:t>
            </a:r>
            <a:r>
              <a:rPr lang="zh-CN" altLang="zh-CN"/>
              <a:t>之</a:t>
            </a:r>
            <a:r>
              <a:rPr lang="zh-CN" altLang="zh-CN" smtClean="0"/>
              <a:t>中</a:t>
            </a:r>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mtClean="0"/>
              <a:t>数据库创建脚本：</a:t>
            </a:r>
            <a:endParaRPr lang="en-US" altLang="zh-CN" smtClean="0"/>
          </a:p>
          <a:p>
            <a:pPr lvl="1"/>
            <a:r>
              <a:rPr lang="en-US" altLang="zh-CN"/>
              <a:t>DROP DATABASE IF EXISTS zipkin;</a:t>
            </a:r>
          </a:p>
          <a:p>
            <a:pPr lvl="1"/>
            <a:r>
              <a:rPr lang="en-US" altLang="zh-CN"/>
              <a:t>CREATE DATABASE zipkin CHARACTER SET UTF8;</a:t>
            </a:r>
          </a:p>
          <a:p>
            <a:pPr lvl="1"/>
            <a:r>
              <a:rPr lang="en-US" altLang="zh-CN"/>
              <a:t>USE zipkin;</a:t>
            </a:r>
          </a:p>
          <a:p>
            <a:pPr lvl="1"/>
            <a:endParaRPr lang="zh-CN" altLang="en-US"/>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16" y="2002897"/>
            <a:ext cx="11222818" cy="198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7852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2933</Words>
  <Application>Microsoft Office PowerPoint</Application>
  <PresentationFormat>宽屏</PresentationFormat>
  <Paragraphs>120</Paragraphs>
  <Slides>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阿里巴巴普惠体 B</vt:lpstr>
      <vt:lpstr>等线</vt:lpstr>
      <vt:lpstr>黑体</vt:lpstr>
      <vt:lpstr>宋体</vt:lpstr>
      <vt:lpstr>微软雅黑</vt:lpstr>
      <vt:lpstr>Arial</vt:lpstr>
      <vt:lpstr>Times New Roman</vt:lpstr>
      <vt:lpstr>Wingdings</vt:lpstr>
      <vt:lpstr>Office 主题​​</vt:lpstr>
      <vt:lpstr>PowerPoint 演示文稿</vt:lpstr>
      <vt:lpstr>SpringCloudSleuth</vt:lpstr>
      <vt:lpstr>添加sleuth依赖</vt:lpstr>
      <vt:lpstr>zipkin首页</vt:lpstr>
      <vt:lpstr>Zipkin源代码</vt:lpstr>
      <vt:lpstr>Zipkin配置</vt:lpstr>
      <vt:lpstr>zipkin接入</vt:lpstr>
      <vt:lpstr>application.yml配置文件</vt:lpstr>
      <vt:lpstr>Zipkin数据持久化存储</vt:lpstr>
      <vt:lpstr>启动Zipkin</vt:lpstr>
      <vt:lpstr>Skywalking</vt:lpstr>
      <vt:lpstr>Skywalking实现架构</vt:lpstr>
      <vt:lpstr>SkyWalking组件下载</vt:lpstr>
      <vt:lpstr>Skywalking服务安装</vt:lpstr>
      <vt:lpstr>Skywalking服务安装</vt:lpstr>
      <vt:lpstr>SkyWalking探针接入</vt:lpstr>
      <vt:lpstr>Skywalking探针配置</vt:lpstr>
      <vt:lpstr>微服务接入</vt:lpstr>
      <vt:lpstr>微服务拓扑图</vt:lpstr>
      <vt:lpstr>Sentry错误记录</vt:lpstr>
      <vt:lpstr>Sentry首页</vt:lpstr>
      <vt:lpstr>创建Sentry项目</vt:lpstr>
      <vt:lpstr>客户端接入地址</vt:lpstr>
      <vt:lpstr>项目警报设置</vt:lpstr>
      <vt:lpstr>设置警报触发条件</vt:lpstr>
      <vt:lpstr>收到警报邮件</vt:lpstr>
      <vt:lpstr>手机扫码 —— 随时关注我们</vt:lpstr>
      <vt:lpstr>PowerPoint 演示文稿</vt:lpstr>
      <vt:lpstr>PowerPoint 演示文稿</vt:lpstr>
      <vt:lpstr>技术学习小程序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yootk</dc:creator>
  <cp:lastModifiedBy>Soil.Fish</cp:lastModifiedBy>
  <cp:revision>42</cp:revision>
  <dcterms:created xsi:type="dcterms:W3CDTF">2021-02-07T06:06:21Z</dcterms:created>
  <dcterms:modified xsi:type="dcterms:W3CDTF">2022-04-21T06:04:04Z</dcterms:modified>
</cp:coreProperties>
</file>